
<file path=[Content_Types].xml><?xml version="1.0" encoding="utf-8"?>
<Types xmlns="http://schemas.openxmlformats.org/package/2006/content-types">
  <Default Extension="rels" ContentType="application/vnd.openxmlformats-package.relationships+xml"/>
  <Default Extension="xml" ContentType="application/xml"/>
  <Default Extension="png" ContentType="image/png"/>
  <Default Extension="gif" ContentType="image/gif"/>
  <Default Extension="jpe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charts/chart1.xml" ContentType="application/vnd.openxmlformats-officedocument.drawingml.chart+xml"/>
  <Override PartName="/ppt/charts/chart2.xml" ContentType="application/vnd.openxmlformats-officedocument.drawingml.chart+xml"/>
  <Override PartName="/ppt/slides/slide17.xml" ContentType="application/vnd.openxmlformats-officedocument.presentationml.slide+xml"/>
  <Override PartName="/ppt/slides/slide18.xml" ContentType="application/vnd.openxmlformats-officedocument.presentationml.slide+xml"/>
  <Override PartName="/ppt/charts/chart3.xml" ContentType="application/vnd.openxmlformats-officedocument.drawingml.chart+xml"/>
  <Override PartName="/ppt/charts/chart4.xml" ContentType="application/vnd.openxmlformats-officedocument.drawingml.chart+xml"/>
  <Override PartName="/ppt/slides/slide19.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officeDocument/2006/relationships/extended-properties" Target="docProps/app.xml"/><Relationship Id="rId3" Type="http://schemas.openxmlformats.org/package/2006/relationships/metadata/core-properties" Target="docProps/core.xml"/></Relationships>
</file>

<file path=ppt/presentation.xml><?xml version="1.0" encoding="utf-8"?>
<p:presentation xmlns:p="http://schemas.openxmlformats.org/presentationml/2006/main" xmlns:r="http://schemas.openxmlformats.org/officeDocument/2006/relationships" xmlns:a="http://schemas.openxmlformats.org/drawingml/2006/main" saveSubsetFonts="1">
  <p:sldMasterIdLst>
    <p:sldMasterId id="2147483648" r:id="rId1"/>
  </p:sldMasterIdLst>
  <p:notesMasterIdLst>
    <p:notesMasterId r:id="rId2"/>
  </p:notes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y="6840538" cx="10801350"/>
  <p:notesSz cx="6858000" cy="9144000"/>
  <p:defaultTextStyle>
    <a:defPPr>
      <a:defRPr lang="fr-FR"/>
    </a:defPPr>
    <a:lvl1pPr algn="l" defTabSz="945887" eaLnBrk="1" hangingPunct="1" latinLnBrk="0" marL="0" rtl="0">
      <a:defRPr sz="1800" kern="1200">
        <a:solidFill>
          <a:schemeClr val="tx1"/>
        </a:solidFill>
        <a:latin typeface="+mn-lt"/>
        <a:ea typeface="+mn-ea"/>
        <a:cs typeface="+mn-cs"/>
      </a:defRPr>
    </a:lvl1pPr>
    <a:lvl2pPr algn="l" defTabSz="945887" eaLnBrk="1" hangingPunct="1" latinLnBrk="0" marL="472944" rtl="0">
      <a:defRPr sz="1800" kern="1200">
        <a:solidFill>
          <a:schemeClr val="tx1"/>
        </a:solidFill>
        <a:latin typeface="+mn-lt"/>
        <a:ea typeface="+mn-ea"/>
        <a:cs typeface="+mn-cs"/>
      </a:defRPr>
    </a:lvl2pPr>
    <a:lvl3pPr algn="l" defTabSz="945887" eaLnBrk="1" hangingPunct="1" latinLnBrk="0" marL="945887" rtl="0">
      <a:defRPr sz="1800" kern="1200">
        <a:solidFill>
          <a:schemeClr val="tx1"/>
        </a:solidFill>
        <a:latin typeface="+mn-lt"/>
        <a:ea typeface="+mn-ea"/>
        <a:cs typeface="+mn-cs"/>
      </a:defRPr>
    </a:lvl3pPr>
    <a:lvl4pPr algn="l" defTabSz="945887" eaLnBrk="1" hangingPunct="1" latinLnBrk="0" marL="1418831" rtl="0">
      <a:defRPr sz="1800" kern="1200">
        <a:solidFill>
          <a:schemeClr val="tx1"/>
        </a:solidFill>
        <a:latin typeface="+mn-lt"/>
        <a:ea typeface="+mn-ea"/>
        <a:cs typeface="+mn-cs"/>
      </a:defRPr>
    </a:lvl4pPr>
    <a:lvl5pPr algn="l" defTabSz="945887" eaLnBrk="1" hangingPunct="1" latinLnBrk="0" marL="1891774" rtl="0">
      <a:defRPr sz="1800" kern="1200">
        <a:solidFill>
          <a:schemeClr val="tx1"/>
        </a:solidFill>
        <a:latin typeface="+mn-lt"/>
        <a:ea typeface="+mn-ea"/>
        <a:cs typeface="+mn-cs"/>
      </a:defRPr>
    </a:lvl5pPr>
    <a:lvl6pPr algn="l" defTabSz="945887" eaLnBrk="1" hangingPunct="1" latinLnBrk="0" marL="2364717" rtl="0">
      <a:defRPr sz="1800" kern="1200">
        <a:solidFill>
          <a:schemeClr val="tx1"/>
        </a:solidFill>
        <a:latin typeface="+mn-lt"/>
        <a:ea typeface="+mn-ea"/>
        <a:cs typeface="+mn-cs"/>
      </a:defRPr>
    </a:lvl6pPr>
    <a:lvl7pPr algn="l" defTabSz="945887" eaLnBrk="1" hangingPunct="1" latinLnBrk="0" marL="2837661" rtl="0">
      <a:defRPr sz="1800" kern="1200">
        <a:solidFill>
          <a:schemeClr val="tx1"/>
        </a:solidFill>
        <a:latin typeface="+mn-lt"/>
        <a:ea typeface="+mn-ea"/>
        <a:cs typeface="+mn-cs"/>
      </a:defRPr>
    </a:lvl7pPr>
    <a:lvl8pPr algn="l" defTabSz="945887" eaLnBrk="1" hangingPunct="1" latinLnBrk="0" marL="3310604" rtl="0">
      <a:defRPr sz="1800" kern="1200">
        <a:solidFill>
          <a:schemeClr val="tx1"/>
        </a:solidFill>
        <a:latin typeface="+mn-lt"/>
        <a:ea typeface="+mn-ea"/>
        <a:cs typeface="+mn-cs"/>
      </a:defRPr>
    </a:lvl8pPr>
    <a:lvl9pPr algn="l" defTabSz="945887" eaLnBrk="1" hangingPunct="1" latinLnBrk="0" marL="3783548" rtl="0">
      <a:defRPr sz="1800" kern="1200">
        <a:solidFill>
          <a:schemeClr val="tx1"/>
        </a:solidFill>
        <a:latin typeface="+mn-lt"/>
        <a:ea typeface="+mn-ea"/>
        <a:cs typeface="+mn-cs"/>
      </a:defRPr>
    </a:lvl9pPr>
  </p:defaultTextStyle>
</p:presentation>
</file>

<file path=ppt/presProps.xml><?xml version="1.0" encoding="utf-8"?>
<p:presentationPr xmlns:p="http://schemas.openxmlformats.org/presentationml/2006/main" xmlns:r="http://schemas.openxmlformats.org/officeDocument/2006/relationships" xmlns:a="http://schemas.openxmlformats.org/drawingml/2006/main">
  <p:clrMru>
    <a:srgbClr val="00CCFF"/>
    <a:srgbClr val="3399FF"/>
    <a:srgbClr val="30CBE0"/>
    <a:srgbClr val="FF7C80"/>
  </p:clrMru>
</p:presentationPr>
</file>

<file path=ppt/tableStyles.xml><?xml version="1.0" encoding="utf-8"?>
<a:tblStyleLst xmlns:a="http://schemas.openxmlformats.org/drawingml/2006/main" def="{5C22544A-7EE6-4342-B048-85BDC9FD1C3A}"/>
</file>

<file path=ppt/viewProps.xml><?xml version="1.0" encoding="utf-8"?>
<p:viewPr xmlns:p="http://schemas.openxmlformats.org/presentationml/2006/main" xmlns:r="http://schemas.openxmlformats.org/officeDocument/2006/relationships" xmlns:a="http://schemas.openxmlformats.org/drawingml/2006/main" lastView="sldThumbnailView">
  <p:normalViewPr>
    <p:restoredLeft sz="15655" autoAdjust="0"/>
    <p:restoredTop sz="94444" autoAdjust="0"/>
  </p:normalViewPr>
  <p:slideViewPr>
    <p:cSldViewPr>
      <p:cViewPr>
        <p:scale>
          <a:sx n="50" d="100"/>
          <a:sy n="50" d="100"/>
        </p:scale>
        <p:origin x="-1608" y="-420"/>
      </p:cViewPr>
      <p:guideLst>
        <p:guide orient="horz" pos="2155"/>
        <p:guide pos="3403"/>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notesMaster" Target="notesMasters/notes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tableStyles" Target="tableStyles.xml"/><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ikram\Documents\wiam%20bouchra.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ikram\Documents\wiam%20bouchra.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ikram\Documents\wiam%20bouchra.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ikram\Documents\wiam%20bouchr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fr-FR" dirty="0"/>
              <a:t>résultats </a:t>
            </a:r>
            <a:r>
              <a:rPr lang="fr-FR" dirty="0" smtClean="0"/>
              <a:t>d’acide </a:t>
            </a:r>
            <a:r>
              <a:rPr lang="fr-FR" dirty="0"/>
              <a:t>urique avec 2 min et 5 min d'incubation </a:t>
            </a:r>
          </a:p>
        </c:rich>
      </c:tx>
      <c:layout/>
      <c:overlay val="0"/>
    </c:title>
    <c:autoTitleDeleted val="0"/>
    <c:plotArea>
      <c:layout/>
      <c:lineChart>
        <c:grouping val="stacked"/>
        <c:varyColors val="0"/>
        <c:ser>
          <c:idx val="0"/>
          <c:order val="0"/>
          <c:tx>
            <c:strRef>
              <c:f>Feuil1!$C$65</c:f>
              <c:strCache>
                <c:ptCount val="1"/>
                <c:pt idx="0">
                  <c:v>  2 minutes</c:v>
                </c:pt>
              </c:strCache>
            </c:strRef>
          </c:tx>
          <c:marker>
            <c:symbol val="none"/>
          </c:marker>
          <c:cat>
            <c:strRef>
              <c:f>Feuil1!$B$66:$B$125</c:f>
              <c:strCache>
                <c:ptCount val="60"/>
                <c:pt idx="0">
                  <c:v>          {1}</c:v>
                </c:pt>
                <c:pt idx="1">
                  <c:v>          {2}</c:v>
                </c:pt>
                <c:pt idx="2">
                  <c:v>          {3}</c:v>
                </c:pt>
                <c:pt idx="3">
                  <c:v>          {4}</c:v>
                </c:pt>
                <c:pt idx="4">
                  <c:v>          {5}</c:v>
                </c:pt>
                <c:pt idx="5">
                  <c:v>          {6}</c:v>
                </c:pt>
                <c:pt idx="6">
                  <c:v>          {7}</c:v>
                </c:pt>
                <c:pt idx="7">
                  <c:v>          {8}</c:v>
                </c:pt>
                <c:pt idx="8">
                  <c:v>          {9}</c:v>
                </c:pt>
                <c:pt idx="9">
                  <c:v>         {10}</c:v>
                </c:pt>
                <c:pt idx="10">
                  <c:v>         {11}</c:v>
                </c:pt>
                <c:pt idx="11">
                  <c:v>         {12}</c:v>
                </c:pt>
                <c:pt idx="12">
                  <c:v>         {13}</c:v>
                </c:pt>
                <c:pt idx="13">
                  <c:v>         {14}</c:v>
                </c:pt>
                <c:pt idx="14">
                  <c:v>         {15}</c:v>
                </c:pt>
                <c:pt idx="15">
                  <c:v>         {16}</c:v>
                </c:pt>
                <c:pt idx="16">
                  <c:v>         {17}</c:v>
                </c:pt>
                <c:pt idx="17">
                  <c:v>         {18}</c:v>
                </c:pt>
                <c:pt idx="18">
                  <c:v>         {19}</c:v>
                </c:pt>
                <c:pt idx="19">
                  <c:v>         {20}</c:v>
                </c:pt>
                <c:pt idx="20">
                  <c:v>         {21}</c:v>
                </c:pt>
                <c:pt idx="21">
                  <c:v>         {22}</c:v>
                </c:pt>
                <c:pt idx="22">
                  <c:v>         {23}</c:v>
                </c:pt>
                <c:pt idx="23">
                  <c:v>         {24}</c:v>
                </c:pt>
                <c:pt idx="24">
                  <c:v>         {25}</c:v>
                </c:pt>
                <c:pt idx="25">
                  <c:v>         {26}</c:v>
                </c:pt>
                <c:pt idx="26">
                  <c:v>         {27}</c:v>
                </c:pt>
                <c:pt idx="27">
                  <c:v>         {28}</c:v>
                </c:pt>
                <c:pt idx="28">
                  <c:v>         {29}</c:v>
                </c:pt>
                <c:pt idx="29">
                  <c:v>         {30}</c:v>
                </c:pt>
                <c:pt idx="30">
                  <c:v>         {31}</c:v>
                </c:pt>
                <c:pt idx="31">
                  <c:v>         {32}</c:v>
                </c:pt>
                <c:pt idx="32">
                  <c:v>         {33}</c:v>
                </c:pt>
                <c:pt idx="33">
                  <c:v>         {34}</c:v>
                </c:pt>
                <c:pt idx="34">
                  <c:v>         {35}</c:v>
                </c:pt>
                <c:pt idx="35">
                  <c:v>         {36}</c:v>
                </c:pt>
                <c:pt idx="36">
                  <c:v>         {37}</c:v>
                </c:pt>
                <c:pt idx="37">
                  <c:v>         {38}</c:v>
                </c:pt>
                <c:pt idx="38">
                  <c:v>         {39}</c:v>
                </c:pt>
                <c:pt idx="39">
                  <c:v>         {40}</c:v>
                </c:pt>
                <c:pt idx="40">
                  <c:v>         {41}</c:v>
                </c:pt>
                <c:pt idx="41">
                  <c:v>         {42}</c:v>
                </c:pt>
                <c:pt idx="42">
                  <c:v>         {43}</c:v>
                </c:pt>
                <c:pt idx="43">
                  <c:v>         {44}</c:v>
                </c:pt>
                <c:pt idx="44">
                  <c:v>         {45}</c:v>
                </c:pt>
                <c:pt idx="45">
                  <c:v>         {46}</c:v>
                </c:pt>
                <c:pt idx="46">
                  <c:v>         {47}</c:v>
                </c:pt>
                <c:pt idx="47">
                  <c:v>         {48}</c:v>
                </c:pt>
                <c:pt idx="48">
                  <c:v>         {49}</c:v>
                </c:pt>
                <c:pt idx="49">
                  <c:v>         {50}</c:v>
                </c:pt>
                <c:pt idx="50">
                  <c:v>         {51}</c:v>
                </c:pt>
                <c:pt idx="51">
                  <c:v>         {52}</c:v>
                </c:pt>
                <c:pt idx="52">
                  <c:v>         {53}</c:v>
                </c:pt>
                <c:pt idx="53">
                  <c:v>         {54}</c:v>
                </c:pt>
                <c:pt idx="54">
                  <c:v>         {55}</c:v>
                </c:pt>
                <c:pt idx="55">
                  <c:v>         {56}</c:v>
                </c:pt>
                <c:pt idx="56">
                  <c:v>         {57}</c:v>
                </c:pt>
                <c:pt idx="57">
                  <c:v>         {58}</c:v>
                </c:pt>
                <c:pt idx="58">
                  <c:v>         {59}</c:v>
                </c:pt>
                <c:pt idx="59">
                  <c:v>         {60}</c:v>
                </c:pt>
              </c:strCache>
            </c:strRef>
          </c:cat>
          <c:val>
            <c:numRef>
              <c:f>Feuil1!$C$66:$C$125</c:f>
              <c:numCache>
                <c:formatCode>0.00</c:formatCode>
                <c:ptCount val="60"/>
                <c:pt idx="0" formatCode="General">
                  <c:v>1.92000000000000</c:v>
                </c:pt>
                <c:pt idx="1">
                  <c:v>3.3</c:v>
                </c:pt>
                <c:pt idx="2" formatCode="General">
                  <c:v>3.85000000000000</c:v>
                </c:pt>
                <c:pt idx="3" formatCode="General">
                  <c:v>3.77</c:v>
                </c:pt>
                <c:pt idx="4" formatCode="General">
                  <c:v>4.97000000000000</c:v>
                </c:pt>
                <c:pt idx="5" formatCode="General">
                  <c:v>6.01</c:v>
                </c:pt>
                <c:pt idx="6" formatCode="General">
                  <c:v>9.18</c:v>
                </c:pt>
                <c:pt idx="7" formatCode="General">
                  <c:v>5.64</c:v>
                </c:pt>
                <c:pt idx="8" formatCode="General">
                  <c:v>5.73</c:v>
                </c:pt>
                <c:pt idx="9" formatCode="General">
                  <c:v>5.78</c:v>
                </c:pt>
                <c:pt idx="10" formatCode="General">
                  <c:v>9.05</c:v>
                </c:pt>
                <c:pt idx="11">
                  <c:v>6.1</c:v>
                </c:pt>
                <c:pt idx="12" formatCode="General">
                  <c:v>4.5</c:v>
                </c:pt>
                <c:pt idx="13" formatCode="General">
                  <c:v>5.35</c:v>
                </c:pt>
                <c:pt idx="14" formatCode="General">
                  <c:v>4.99</c:v>
                </c:pt>
                <c:pt idx="15" formatCode="General">
                  <c:v>4.33</c:v>
                </c:pt>
                <c:pt idx="16" formatCode="General">
                  <c:v>2.06</c:v>
                </c:pt>
                <c:pt idx="17" formatCode="General">
                  <c:v>4.27000000000000</c:v>
                </c:pt>
                <c:pt idx="18" formatCode="General">
                  <c:v>3.66</c:v>
                </c:pt>
                <c:pt idx="19" formatCode="General">
                  <c:v>5.86000000000000</c:v>
                </c:pt>
                <c:pt idx="20" formatCode="General">
                  <c:v>10.94</c:v>
                </c:pt>
                <c:pt idx="21">
                  <c:v>7.9</c:v>
                </c:pt>
                <c:pt idx="22" formatCode="General">
                  <c:v>3.97000000000000</c:v>
                </c:pt>
                <c:pt idx="23" formatCode="General">
                  <c:v>6.84</c:v>
                </c:pt>
                <c:pt idx="24">
                  <c:v>1.2</c:v>
                </c:pt>
                <c:pt idx="25" formatCode="General">
                  <c:v>1.82</c:v>
                </c:pt>
                <c:pt idx="26">
                  <c:v>2.0</c:v>
                </c:pt>
                <c:pt idx="27">
                  <c:v>1.1</c:v>
                </c:pt>
                <c:pt idx="28" formatCode="General">
                  <c:v>1.17000000000000</c:v>
                </c:pt>
                <c:pt idx="29">
                  <c:v>5.5</c:v>
                </c:pt>
                <c:pt idx="30" formatCode="General">
                  <c:v>7.92</c:v>
                </c:pt>
                <c:pt idx="31" formatCode="General">
                  <c:v>4.15000000000000</c:v>
                </c:pt>
                <c:pt idx="32" formatCode="General">
                  <c:v>3.15</c:v>
                </c:pt>
                <c:pt idx="33" formatCode="General">
                  <c:v>4.62000000000000</c:v>
                </c:pt>
                <c:pt idx="34" formatCode="General">
                  <c:v>7.76</c:v>
                </c:pt>
                <c:pt idx="35">
                  <c:v>6.6</c:v>
                </c:pt>
                <c:pt idx="36" formatCode="General">
                  <c:v>5.24</c:v>
                </c:pt>
                <c:pt idx="37" formatCode="General">
                  <c:v>2.44</c:v>
                </c:pt>
                <c:pt idx="38" formatCode="General">
                  <c:v>6.75</c:v>
                </c:pt>
                <c:pt idx="39" formatCode="General">
                  <c:v>2.76000000000000</c:v>
                </c:pt>
                <c:pt idx="40" formatCode="General">
                  <c:v>4.41</c:v>
                </c:pt>
                <c:pt idx="41">
                  <c:v>3.9</c:v>
                </c:pt>
                <c:pt idx="42" formatCode="General">
                  <c:v>3.62</c:v>
                </c:pt>
                <c:pt idx="43" formatCode="General">
                  <c:v>7.31</c:v>
                </c:pt>
                <c:pt idx="44">
                  <c:v>6.4</c:v>
                </c:pt>
                <c:pt idx="45" formatCode="General">
                  <c:v>5.46</c:v>
                </c:pt>
                <c:pt idx="46" formatCode="General">
                  <c:v>3.98</c:v>
                </c:pt>
                <c:pt idx="47" formatCode="General">
                  <c:v>4.55</c:v>
                </c:pt>
                <c:pt idx="48" formatCode="General">
                  <c:v>2.99000000000000</c:v>
                </c:pt>
                <c:pt idx="49" formatCode="General">
                  <c:v>7.02</c:v>
                </c:pt>
                <c:pt idx="50">
                  <c:v>4.3</c:v>
                </c:pt>
                <c:pt idx="51" formatCode="General">
                  <c:v>3.66</c:v>
                </c:pt>
                <c:pt idx="52" formatCode="General">
                  <c:v>6.16000000000000</c:v>
                </c:pt>
                <c:pt idx="53" formatCode="General">
                  <c:v>1.27</c:v>
                </c:pt>
                <c:pt idx="54" formatCode="General">
                  <c:v>2.77</c:v>
                </c:pt>
                <c:pt idx="55" formatCode="General">
                  <c:v>9.17</c:v>
                </c:pt>
                <c:pt idx="56">
                  <c:v>7.5</c:v>
                </c:pt>
                <c:pt idx="57" formatCode="General">
                  <c:v>6.63</c:v>
                </c:pt>
                <c:pt idx="58" formatCode="General">
                  <c:v>2.85000000000000</c:v>
                </c:pt>
                <c:pt idx="59" formatCode="General">
                  <c:v>4.82000000000000</c:v>
                </c:pt>
              </c:numCache>
            </c:numRef>
          </c:val>
          <c:smooth val="0"/>
        </c:ser>
        <c:ser>
          <c:idx val="1"/>
          <c:order val="1"/>
          <c:tx>
            <c:strRef>
              <c:f>Feuil1!$D$65</c:f>
              <c:strCache>
                <c:ptCount val="1"/>
                <c:pt idx="0">
                  <c:v>  5 minutes</c:v>
                </c:pt>
              </c:strCache>
            </c:strRef>
          </c:tx>
          <c:marker>
            <c:symbol val="none"/>
          </c:marker>
          <c:cat>
            <c:strRef>
              <c:f>Feuil1!$B$66:$B$125</c:f>
              <c:strCache>
                <c:ptCount val="60"/>
                <c:pt idx="0">
                  <c:v>          {1}</c:v>
                </c:pt>
                <c:pt idx="1">
                  <c:v>          {2}</c:v>
                </c:pt>
                <c:pt idx="2">
                  <c:v>          {3}</c:v>
                </c:pt>
                <c:pt idx="3">
                  <c:v>          {4}</c:v>
                </c:pt>
                <c:pt idx="4">
                  <c:v>          {5}</c:v>
                </c:pt>
                <c:pt idx="5">
                  <c:v>          {6}</c:v>
                </c:pt>
                <c:pt idx="6">
                  <c:v>          {7}</c:v>
                </c:pt>
                <c:pt idx="7">
                  <c:v>          {8}</c:v>
                </c:pt>
                <c:pt idx="8">
                  <c:v>          {9}</c:v>
                </c:pt>
                <c:pt idx="9">
                  <c:v>         {10}</c:v>
                </c:pt>
                <c:pt idx="10">
                  <c:v>         {11}</c:v>
                </c:pt>
                <c:pt idx="11">
                  <c:v>         {12}</c:v>
                </c:pt>
                <c:pt idx="12">
                  <c:v>         {13}</c:v>
                </c:pt>
                <c:pt idx="13">
                  <c:v>         {14}</c:v>
                </c:pt>
                <c:pt idx="14">
                  <c:v>         {15}</c:v>
                </c:pt>
                <c:pt idx="15">
                  <c:v>         {16}</c:v>
                </c:pt>
                <c:pt idx="16">
                  <c:v>         {17}</c:v>
                </c:pt>
                <c:pt idx="17">
                  <c:v>         {18}</c:v>
                </c:pt>
                <c:pt idx="18">
                  <c:v>         {19}</c:v>
                </c:pt>
                <c:pt idx="19">
                  <c:v>         {20}</c:v>
                </c:pt>
                <c:pt idx="20">
                  <c:v>         {21}</c:v>
                </c:pt>
                <c:pt idx="21">
                  <c:v>         {22}</c:v>
                </c:pt>
                <c:pt idx="22">
                  <c:v>         {23}</c:v>
                </c:pt>
                <c:pt idx="23">
                  <c:v>         {24}</c:v>
                </c:pt>
                <c:pt idx="24">
                  <c:v>         {25}</c:v>
                </c:pt>
                <c:pt idx="25">
                  <c:v>         {26}</c:v>
                </c:pt>
                <c:pt idx="26">
                  <c:v>         {27}</c:v>
                </c:pt>
                <c:pt idx="27">
                  <c:v>         {28}</c:v>
                </c:pt>
                <c:pt idx="28">
                  <c:v>         {29}</c:v>
                </c:pt>
                <c:pt idx="29">
                  <c:v>         {30}</c:v>
                </c:pt>
                <c:pt idx="30">
                  <c:v>         {31}</c:v>
                </c:pt>
                <c:pt idx="31">
                  <c:v>         {32}</c:v>
                </c:pt>
                <c:pt idx="32">
                  <c:v>         {33}</c:v>
                </c:pt>
                <c:pt idx="33">
                  <c:v>         {34}</c:v>
                </c:pt>
                <c:pt idx="34">
                  <c:v>         {35}</c:v>
                </c:pt>
                <c:pt idx="35">
                  <c:v>         {36}</c:v>
                </c:pt>
                <c:pt idx="36">
                  <c:v>         {37}</c:v>
                </c:pt>
                <c:pt idx="37">
                  <c:v>         {38}</c:v>
                </c:pt>
                <c:pt idx="38">
                  <c:v>         {39}</c:v>
                </c:pt>
                <c:pt idx="39">
                  <c:v>         {40}</c:v>
                </c:pt>
                <c:pt idx="40">
                  <c:v>         {41}</c:v>
                </c:pt>
                <c:pt idx="41">
                  <c:v>         {42}</c:v>
                </c:pt>
                <c:pt idx="42">
                  <c:v>         {43}</c:v>
                </c:pt>
                <c:pt idx="43">
                  <c:v>         {44}</c:v>
                </c:pt>
                <c:pt idx="44">
                  <c:v>         {45}</c:v>
                </c:pt>
                <c:pt idx="45">
                  <c:v>         {46}</c:v>
                </c:pt>
                <c:pt idx="46">
                  <c:v>         {47}</c:v>
                </c:pt>
                <c:pt idx="47">
                  <c:v>         {48}</c:v>
                </c:pt>
                <c:pt idx="48">
                  <c:v>         {49}</c:v>
                </c:pt>
                <c:pt idx="49">
                  <c:v>         {50}</c:v>
                </c:pt>
                <c:pt idx="50">
                  <c:v>         {51}</c:v>
                </c:pt>
                <c:pt idx="51">
                  <c:v>         {52}</c:v>
                </c:pt>
                <c:pt idx="52">
                  <c:v>         {53}</c:v>
                </c:pt>
                <c:pt idx="53">
                  <c:v>         {54}</c:v>
                </c:pt>
                <c:pt idx="54">
                  <c:v>         {55}</c:v>
                </c:pt>
                <c:pt idx="55">
                  <c:v>         {56}</c:v>
                </c:pt>
                <c:pt idx="56">
                  <c:v>         {57}</c:v>
                </c:pt>
                <c:pt idx="57">
                  <c:v>         {58}</c:v>
                </c:pt>
                <c:pt idx="58">
                  <c:v>         {59}</c:v>
                </c:pt>
                <c:pt idx="59">
                  <c:v>         {60}</c:v>
                </c:pt>
              </c:strCache>
            </c:strRef>
          </c:cat>
          <c:val>
            <c:numRef>
              <c:f>Feuil1!$D$66:$D$125</c:f>
              <c:numCache>
                <c:formatCode>0.00</c:formatCode>
                <c:ptCount val="60"/>
                <c:pt idx="0" formatCode="General">
                  <c:v>3.63</c:v>
                </c:pt>
                <c:pt idx="1">
                  <c:v>4.6</c:v>
                </c:pt>
                <c:pt idx="2" formatCode="General">
                  <c:v>4.02</c:v>
                </c:pt>
                <c:pt idx="3" formatCode="General">
                  <c:v>4.87</c:v>
                </c:pt>
                <c:pt idx="4" formatCode="General">
                  <c:v>3.97000000000000</c:v>
                </c:pt>
                <c:pt idx="5" formatCode="General">
                  <c:v>5.21</c:v>
                </c:pt>
                <c:pt idx="6" formatCode="General">
                  <c:v>8.69</c:v>
                </c:pt>
                <c:pt idx="7" formatCode="General">
                  <c:v>8.29000000000000</c:v>
                </c:pt>
                <c:pt idx="8">
                  <c:v>4.7</c:v>
                </c:pt>
                <c:pt idx="9" formatCode="General">
                  <c:v>7.04</c:v>
                </c:pt>
                <c:pt idx="10">
                  <c:v>4.0</c:v>
                </c:pt>
                <c:pt idx="11" formatCode="General">
                  <c:v>7.07</c:v>
                </c:pt>
                <c:pt idx="12">
                  <c:v>3.0</c:v>
                </c:pt>
                <c:pt idx="13" formatCode="General">
                  <c:v>5.61000000000000</c:v>
                </c:pt>
                <c:pt idx="14" formatCode="General">
                  <c:v>5.08</c:v>
                </c:pt>
                <c:pt idx="15" formatCode="General">
                  <c:v>4.84</c:v>
                </c:pt>
                <c:pt idx="16">
                  <c:v>2.3</c:v>
                </c:pt>
                <c:pt idx="17">
                  <c:v>4.6</c:v>
                </c:pt>
                <c:pt idx="18">
                  <c:v>4.8</c:v>
                </c:pt>
                <c:pt idx="19" formatCode="General">
                  <c:v>6.44</c:v>
                </c:pt>
                <c:pt idx="20" formatCode="General">
                  <c:v>8.53000000000000</c:v>
                </c:pt>
                <c:pt idx="21" formatCode="General">
                  <c:v>6.71</c:v>
                </c:pt>
                <c:pt idx="22" formatCode="General">
                  <c:v>3.67</c:v>
                </c:pt>
                <c:pt idx="23">
                  <c:v>6.6</c:v>
                </c:pt>
                <c:pt idx="24" formatCode="General">
                  <c:v>2.22</c:v>
                </c:pt>
                <c:pt idx="25" formatCode="General">
                  <c:v>2.28000000000000</c:v>
                </c:pt>
                <c:pt idx="26" formatCode="General">
                  <c:v>2.56</c:v>
                </c:pt>
                <c:pt idx="27" formatCode="General">
                  <c:v>0.850000000000000</c:v>
                </c:pt>
                <c:pt idx="28" formatCode="General">
                  <c:v>1.65000000000000</c:v>
                </c:pt>
                <c:pt idx="29" formatCode="General">
                  <c:v>5.35</c:v>
                </c:pt>
                <c:pt idx="30" formatCode="General">
                  <c:v>2.87000000000000</c:v>
                </c:pt>
                <c:pt idx="31">
                  <c:v>2.6</c:v>
                </c:pt>
                <c:pt idx="32" formatCode="General">
                  <c:v>2.25</c:v>
                </c:pt>
                <c:pt idx="33" formatCode="General">
                  <c:v>3.95000000000000</c:v>
                </c:pt>
                <c:pt idx="34">
                  <c:v>7.7</c:v>
                </c:pt>
                <c:pt idx="35">
                  <c:v>6.33</c:v>
                </c:pt>
                <c:pt idx="36">
                  <c:v>1.0</c:v>
                </c:pt>
                <c:pt idx="37" formatCode="General">
                  <c:v>7.56</c:v>
                </c:pt>
                <c:pt idx="38" formatCode="General">
                  <c:v>1.06</c:v>
                </c:pt>
                <c:pt idx="39" formatCode="General">
                  <c:v>1.05</c:v>
                </c:pt>
                <c:pt idx="40">
                  <c:v>3.5</c:v>
                </c:pt>
                <c:pt idx="41" formatCode="General">
                  <c:v>2.64</c:v>
                </c:pt>
                <c:pt idx="42" formatCode="General">
                  <c:v>3.12</c:v>
                </c:pt>
                <c:pt idx="43">
                  <c:v>3.4</c:v>
                </c:pt>
                <c:pt idx="44" formatCode="General">
                  <c:v>4.72</c:v>
                </c:pt>
                <c:pt idx="45" formatCode="General">
                  <c:v>1.16000000000000</c:v>
                </c:pt>
                <c:pt idx="46" formatCode="General">
                  <c:v>3.26000000000000</c:v>
                </c:pt>
                <c:pt idx="47" formatCode="General">
                  <c:v>2.64</c:v>
                </c:pt>
                <c:pt idx="48" formatCode="General">
                  <c:v>3.78000000000000</c:v>
                </c:pt>
                <c:pt idx="49" formatCode="General">
                  <c:v>7.91</c:v>
                </c:pt>
                <c:pt idx="50" formatCode="General">
                  <c:v>4.93000000000000</c:v>
                </c:pt>
                <c:pt idx="51" formatCode="General">
                  <c:v>4.37</c:v>
                </c:pt>
                <c:pt idx="52">
                  <c:v>6.9</c:v>
                </c:pt>
                <c:pt idx="53" formatCode="General">
                  <c:v>1.99000000000000</c:v>
                </c:pt>
                <c:pt idx="54" formatCode="General">
                  <c:v>3.15</c:v>
                </c:pt>
                <c:pt idx="55" formatCode="General">
                  <c:v>5.55</c:v>
                </c:pt>
                <c:pt idx="56">
                  <c:v>7.0</c:v>
                </c:pt>
                <c:pt idx="57">
                  <c:v>6.1</c:v>
                </c:pt>
                <c:pt idx="58">
                  <c:v>2.1</c:v>
                </c:pt>
                <c:pt idx="59" formatCode="General">
                  <c:v>3.14</c:v>
                </c:pt>
              </c:numCache>
            </c:numRef>
          </c:val>
          <c:smooth val="0"/>
        </c:ser>
        <c:dLbls>
          <c:showLegendKey val="0"/>
          <c:showVal val="0"/>
          <c:showCatName val="0"/>
          <c:showSerName val="0"/>
          <c:showPercent val="0"/>
          <c:showBubbleSize val="0"/>
        </c:dLbls>
        <c:marker val="1"/>
        <c:smooth val="0"/>
        <c:axId val="149770624"/>
        <c:axId val="149772928"/>
      </c:lineChart>
      <c:catAx>
        <c:axId val="149770624"/>
        <c:scaling>
          <c:orientation val="minMax"/>
        </c:scaling>
        <c:delete val="0"/>
        <c:axPos val="b"/>
        <c:majorTickMark val="none"/>
        <c:minorTickMark val="none"/>
        <c:tickLblPos val="nextTo"/>
        <c:crossAx val="149772928"/>
        <c:crosses val="autoZero"/>
        <c:auto val="1"/>
        <c:lblAlgn val="ctr"/>
        <c:lblOffset val="100"/>
        <c:noMultiLvlLbl val="0"/>
      </c:catAx>
      <c:valAx>
        <c:axId val="149772928"/>
        <c:scaling>
          <c:orientation val="minMax"/>
        </c:scaling>
        <c:delete val="0"/>
        <c:axPos val="l"/>
        <c:majorGridlines/>
        <c:numFmt formatCode="General" sourceLinked="1"/>
        <c:majorTickMark val="none"/>
        <c:minorTickMark val="none"/>
        <c:tickLblPos val="nextTo"/>
        <c:crossAx val="149770624"/>
        <c:crosses val="autoZero"/>
        <c:crossBetween val="between"/>
      </c:valAx>
    </c:plotArea>
    <c:legend>
      <c:legendPos val="r"/>
      <c:layout/>
      <c:overlay val="0"/>
    </c:legend>
    <c:plotVisOnly val="1"/>
    <c:dispBlanksAs val="zero"/>
    <c:showDLblsOverMax val="0"/>
  </c:chart>
  <c:spPr>
    <a:solidFill>
      <a:schemeClr val="lt1"/>
    </a:solidFill>
    <a:ln w="25400" cap="flat" cmpd="sng" algn="ctr">
      <a:solidFill>
        <a:schemeClr val="tx1"/>
      </a:solidFill>
      <a:prstDash val="solid"/>
    </a:ln>
    <a:effectLst/>
  </c:spPr>
  <c:txPr>
    <a:bodyPr/>
    <a:lstStyle/>
    <a:p>
      <a:pPr>
        <a:defRPr>
          <a:solidFill>
            <a:schemeClr val="dk1"/>
          </a:solidFill>
          <a:latin typeface="+mn-lt"/>
          <a:ea typeface="+mn-ea"/>
          <a:cs typeface="+mn-cs"/>
        </a:defRPr>
      </a:pPr>
      <a:endParaRPr lang="fr-FR"/>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fr-FR"/>
              <a:t>résultats  d’acide urique avec 5 min et 10 min d’incubation</a:t>
            </a:r>
          </a:p>
        </c:rich>
      </c:tx>
      <c:layout/>
      <c:overlay val="0"/>
    </c:title>
    <c:autoTitleDeleted val="0"/>
    <c:plotArea>
      <c:layout/>
      <c:barChart>
        <c:barDir val="col"/>
        <c:grouping val="clustered"/>
        <c:varyColors val="0"/>
        <c:ser>
          <c:idx val="0"/>
          <c:order val="0"/>
          <c:tx>
            <c:strRef>
              <c:f>Feuil1!$C$128</c:f>
              <c:strCache>
                <c:ptCount val="1"/>
                <c:pt idx="0">
                  <c:v>  5 minutes</c:v>
                </c:pt>
              </c:strCache>
            </c:strRef>
          </c:tx>
          <c:invertIfNegative val="0"/>
          <c:cat>
            <c:strRef>
              <c:f>Feuil1!$B$129:$B$188</c:f>
              <c:strCache>
                <c:ptCount val="60"/>
                <c:pt idx="0">
                  <c:v>          {1}</c:v>
                </c:pt>
                <c:pt idx="1">
                  <c:v>          {2}</c:v>
                </c:pt>
                <c:pt idx="2">
                  <c:v>          {3}</c:v>
                </c:pt>
                <c:pt idx="3">
                  <c:v>          {4}</c:v>
                </c:pt>
                <c:pt idx="4">
                  <c:v>          {5}</c:v>
                </c:pt>
                <c:pt idx="5">
                  <c:v>          {6}</c:v>
                </c:pt>
                <c:pt idx="6">
                  <c:v>          {7}</c:v>
                </c:pt>
                <c:pt idx="7">
                  <c:v>          {8}</c:v>
                </c:pt>
                <c:pt idx="8">
                  <c:v>          {9}</c:v>
                </c:pt>
                <c:pt idx="9">
                  <c:v>         {10}</c:v>
                </c:pt>
                <c:pt idx="10">
                  <c:v>         {11}</c:v>
                </c:pt>
                <c:pt idx="11">
                  <c:v>         {12}</c:v>
                </c:pt>
                <c:pt idx="12">
                  <c:v>         {13}</c:v>
                </c:pt>
                <c:pt idx="13">
                  <c:v>         {14}</c:v>
                </c:pt>
                <c:pt idx="14">
                  <c:v>         {15}</c:v>
                </c:pt>
                <c:pt idx="15">
                  <c:v>         {16}</c:v>
                </c:pt>
                <c:pt idx="16">
                  <c:v>         {17}</c:v>
                </c:pt>
                <c:pt idx="17">
                  <c:v>         {18}</c:v>
                </c:pt>
                <c:pt idx="18">
                  <c:v>         {19}</c:v>
                </c:pt>
                <c:pt idx="19">
                  <c:v>         {20}</c:v>
                </c:pt>
                <c:pt idx="20">
                  <c:v>         {21}</c:v>
                </c:pt>
                <c:pt idx="21">
                  <c:v>         {22}</c:v>
                </c:pt>
                <c:pt idx="22">
                  <c:v>         {23}</c:v>
                </c:pt>
                <c:pt idx="23">
                  <c:v>         {24}</c:v>
                </c:pt>
                <c:pt idx="24">
                  <c:v>         {25}</c:v>
                </c:pt>
                <c:pt idx="25">
                  <c:v>         {26}</c:v>
                </c:pt>
                <c:pt idx="26">
                  <c:v>         {27}</c:v>
                </c:pt>
                <c:pt idx="27">
                  <c:v>         {28}</c:v>
                </c:pt>
                <c:pt idx="28">
                  <c:v>         {29}</c:v>
                </c:pt>
                <c:pt idx="29">
                  <c:v>         {30}</c:v>
                </c:pt>
                <c:pt idx="30">
                  <c:v>         {31}</c:v>
                </c:pt>
                <c:pt idx="31">
                  <c:v>         {32}</c:v>
                </c:pt>
                <c:pt idx="32">
                  <c:v>         {33}</c:v>
                </c:pt>
                <c:pt idx="33">
                  <c:v>         {34}</c:v>
                </c:pt>
                <c:pt idx="34">
                  <c:v>         {35}</c:v>
                </c:pt>
                <c:pt idx="35">
                  <c:v>         {36}</c:v>
                </c:pt>
                <c:pt idx="36">
                  <c:v>         {37}</c:v>
                </c:pt>
                <c:pt idx="37">
                  <c:v>         {38}</c:v>
                </c:pt>
                <c:pt idx="38">
                  <c:v>         {39}</c:v>
                </c:pt>
                <c:pt idx="39">
                  <c:v>         {40}</c:v>
                </c:pt>
                <c:pt idx="40">
                  <c:v>         {41}</c:v>
                </c:pt>
                <c:pt idx="41">
                  <c:v>         {42}</c:v>
                </c:pt>
                <c:pt idx="42">
                  <c:v>         {43}</c:v>
                </c:pt>
                <c:pt idx="43">
                  <c:v>         {44}</c:v>
                </c:pt>
                <c:pt idx="44">
                  <c:v>         {45}</c:v>
                </c:pt>
                <c:pt idx="45">
                  <c:v>         {46}</c:v>
                </c:pt>
                <c:pt idx="46">
                  <c:v>         {47}</c:v>
                </c:pt>
                <c:pt idx="47">
                  <c:v>         {48}</c:v>
                </c:pt>
                <c:pt idx="48">
                  <c:v>         {49}</c:v>
                </c:pt>
                <c:pt idx="49">
                  <c:v>         {50}</c:v>
                </c:pt>
                <c:pt idx="50">
                  <c:v>         {51}</c:v>
                </c:pt>
                <c:pt idx="51">
                  <c:v>         {52}</c:v>
                </c:pt>
                <c:pt idx="52">
                  <c:v>         {53}</c:v>
                </c:pt>
                <c:pt idx="53">
                  <c:v>         {54}</c:v>
                </c:pt>
                <c:pt idx="54">
                  <c:v>         {55}</c:v>
                </c:pt>
                <c:pt idx="55">
                  <c:v>         {56}</c:v>
                </c:pt>
                <c:pt idx="56">
                  <c:v>         {57}</c:v>
                </c:pt>
                <c:pt idx="57">
                  <c:v>         {58}</c:v>
                </c:pt>
                <c:pt idx="58">
                  <c:v>         {59}</c:v>
                </c:pt>
                <c:pt idx="59">
                  <c:v>         {60}</c:v>
                </c:pt>
              </c:strCache>
            </c:strRef>
          </c:cat>
          <c:val>
            <c:numRef>
              <c:f>Feuil1!$C$129:$C$188</c:f>
              <c:numCache>
                <c:formatCode>0.00</c:formatCode>
                <c:ptCount val="60"/>
                <c:pt idx="0" formatCode="General">
                  <c:v>3.63</c:v>
                </c:pt>
                <c:pt idx="1">
                  <c:v>4.6</c:v>
                </c:pt>
                <c:pt idx="2" formatCode="General">
                  <c:v>4.02</c:v>
                </c:pt>
                <c:pt idx="3" formatCode="General">
                  <c:v>4.87</c:v>
                </c:pt>
                <c:pt idx="4" formatCode="General">
                  <c:v>3.97000000000000</c:v>
                </c:pt>
                <c:pt idx="5" formatCode="General">
                  <c:v>5.21</c:v>
                </c:pt>
                <c:pt idx="6" formatCode="General">
                  <c:v>8.69</c:v>
                </c:pt>
                <c:pt idx="7" formatCode="General">
                  <c:v>8.29000000000000</c:v>
                </c:pt>
                <c:pt idx="8">
                  <c:v>4.7</c:v>
                </c:pt>
                <c:pt idx="9" formatCode="General">
                  <c:v>7.04</c:v>
                </c:pt>
                <c:pt idx="10">
                  <c:v>4.0</c:v>
                </c:pt>
                <c:pt idx="11" formatCode="General">
                  <c:v>7.07</c:v>
                </c:pt>
                <c:pt idx="12">
                  <c:v>3.0</c:v>
                </c:pt>
                <c:pt idx="13" formatCode="General">
                  <c:v>5.61000000000000</c:v>
                </c:pt>
                <c:pt idx="14" formatCode="General">
                  <c:v>5.08</c:v>
                </c:pt>
                <c:pt idx="15" formatCode="General">
                  <c:v>4.84</c:v>
                </c:pt>
                <c:pt idx="16">
                  <c:v>2.3</c:v>
                </c:pt>
                <c:pt idx="17">
                  <c:v>4.6</c:v>
                </c:pt>
                <c:pt idx="18">
                  <c:v>4.8</c:v>
                </c:pt>
                <c:pt idx="19" formatCode="General">
                  <c:v>6.44</c:v>
                </c:pt>
                <c:pt idx="20" formatCode="General">
                  <c:v>8.53000000000000</c:v>
                </c:pt>
                <c:pt idx="21" formatCode="General">
                  <c:v>6.71</c:v>
                </c:pt>
                <c:pt idx="22" formatCode="General">
                  <c:v>3.67</c:v>
                </c:pt>
                <c:pt idx="23">
                  <c:v>6.6</c:v>
                </c:pt>
                <c:pt idx="24" formatCode="General">
                  <c:v>2.22</c:v>
                </c:pt>
                <c:pt idx="25" formatCode="General">
                  <c:v>2.28000000000000</c:v>
                </c:pt>
                <c:pt idx="26" formatCode="General">
                  <c:v>2.56</c:v>
                </c:pt>
                <c:pt idx="27" formatCode="General">
                  <c:v>0.850000000000000</c:v>
                </c:pt>
                <c:pt idx="28" formatCode="General">
                  <c:v>1.65000000000000</c:v>
                </c:pt>
                <c:pt idx="29" formatCode="General">
                  <c:v>5.35</c:v>
                </c:pt>
                <c:pt idx="30" formatCode="General">
                  <c:v>2.87000000000000</c:v>
                </c:pt>
                <c:pt idx="31">
                  <c:v>2.6</c:v>
                </c:pt>
                <c:pt idx="32" formatCode="General">
                  <c:v>2.25</c:v>
                </c:pt>
                <c:pt idx="33" formatCode="General">
                  <c:v>3.95000000000000</c:v>
                </c:pt>
                <c:pt idx="34">
                  <c:v>7.7</c:v>
                </c:pt>
                <c:pt idx="35">
                  <c:v>6.33</c:v>
                </c:pt>
                <c:pt idx="36">
                  <c:v>1.0</c:v>
                </c:pt>
                <c:pt idx="37" formatCode="General">
                  <c:v>7.56</c:v>
                </c:pt>
                <c:pt idx="38" formatCode="General">
                  <c:v>1.06</c:v>
                </c:pt>
                <c:pt idx="39" formatCode="General">
                  <c:v>1.05</c:v>
                </c:pt>
                <c:pt idx="40">
                  <c:v>3.5</c:v>
                </c:pt>
                <c:pt idx="41" formatCode="General">
                  <c:v>2.64</c:v>
                </c:pt>
                <c:pt idx="42" formatCode="General">
                  <c:v>3.12</c:v>
                </c:pt>
                <c:pt idx="43">
                  <c:v>3.4</c:v>
                </c:pt>
                <c:pt idx="44" formatCode="General">
                  <c:v>4.72</c:v>
                </c:pt>
                <c:pt idx="45" formatCode="General">
                  <c:v>1.16000000000000</c:v>
                </c:pt>
                <c:pt idx="46" formatCode="General">
                  <c:v>3.26000000000000</c:v>
                </c:pt>
                <c:pt idx="47" formatCode="General">
                  <c:v>2.64</c:v>
                </c:pt>
                <c:pt idx="48" formatCode="General">
                  <c:v>3.78000000000000</c:v>
                </c:pt>
                <c:pt idx="49" formatCode="General">
                  <c:v>7.91</c:v>
                </c:pt>
                <c:pt idx="50" formatCode="General">
                  <c:v>4.93000000000000</c:v>
                </c:pt>
                <c:pt idx="51" formatCode="General">
                  <c:v>4.37</c:v>
                </c:pt>
                <c:pt idx="52">
                  <c:v>6.9</c:v>
                </c:pt>
                <c:pt idx="53" formatCode="General">
                  <c:v>1.99000000000000</c:v>
                </c:pt>
                <c:pt idx="54" formatCode="General">
                  <c:v>3.15</c:v>
                </c:pt>
                <c:pt idx="55" formatCode="General">
                  <c:v>5.55</c:v>
                </c:pt>
                <c:pt idx="56">
                  <c:v>7.0</c:v>
                </c:pt>
                <c:pt idx="57">
                  <c:v>6.1</c:v>
                </c:pt>
                <c:pt idx="58">
                  <c:v>2.1</c:v>
                </c:pt>
                <c:pt idx="59" formatCode="General">
                  <c:v>3.14</c:v>
                </c:pt>
              </c:numCache>
            </c:numRef>
          </c:val>
        </c:ser>
        <c:ser>
          <c:idx val="1"/>
          <c:order val="1"/>
          <c:tx>
            <c:strRef>
              <c:f>Feuil1!$D$128</c:f>
              <c:strCache>
                <c:ptCount val="1"/>
                <c:pt idx="0">
                  <c:v> 10 minutes </c:v>
                </c:pt>
              </c:strCache>
            </c:strRef>
          </c:tx>
          <c:invertIfNegative val="0"/>
          <c:cat>
            <c:strRef>
              <c:f>Feuil1!$B$129:$B$188</c:f>
              <c:strCache>
                <c:ptCount val="60"/>
                <c:pt idx="0">
                  <c:v>          {1}</c:v>
                </c:pt>
                <c:pt idx="1">
                  <c:v>          {2}</c:v>
                </c:pt>
                <c:pt idx="2">
                  <c:v>          {3}</c:v>
                </c:pt>
                <c:pt idx="3">
                  <c:v>          {4}</c:v>
                </c:pt>
                <c:pt idx="4">
                  <c:v>          {5}</c:v>
                </c:pt>
                <c:pt idx="5">
                  <c:v>          {6}</c:v>
                </c:pt>
                <c:pt idx="6">
                  <c:v>          {7}</c:v>
                </c:pt>
                <c:pt idx="7">
                  <c:v>          {8}</c:v>
                </c:pt>
                <c:pt idx="8">
                  <c:v>          {9}</c:v>
                </c:pt>
                <c:pt idx="9">
                  <c:v>         {10}</c:v>
                </c:pt>
                <c:pt idx="10">
                  <c:v>         {11}</c:v>
                </c:pt>
                <c:pt idx="11">
                  <c:v>         {12}</c:v>
                </c:pt>
                <c:pt idx="12">
                  <c:v>         {13}</c:v>
                </c:pt>
                <c:pt idx="13">
                  <c:v>         {14}</c:v>
                </c:pt>
                <c:pt idx="14">
                  <c:v>         {15}</c:v>
                </c:pt>
                <c:pt idx="15">
                  <c:v>         {16}</c:v>
                </c:pt>
                <c:pt idx="16">
                  <c:v>         {17}</c:v>
                </c:pt>
                <c:pt idx="17">
                  <c:v>         {18}</c:v>
                </c:pt>
                <c:pt idx="18">
                  <c:v>         {19}</c:v>
                </c:pt>
                <c:pt idx="19">
                  <c:v>         {20}</c:v>
                </c:pt>
                <c:pt idx="20">
                  <c:v>         {21}</c:v>
                </c:pt>
                <c:pt idx="21">
                  <c:v>         {22}</c:v>
                </c:pt>
                <c:pt idx="22">
                  <c:v>         {23}</c:v>
                </c:pt>
                <c:pt idx="23">
                  <c:v>         {24}</c:v>
                </c:pt>
                <c:pt idx="24">
                  <c:v>         {25}</c:v>
                </c:pt>
                <c:pt idx="25">
                  <c:v>         {26}</c:v>
                </c:pt>
                <c:pt idx="26">
                  <c:v>         {27}</c:v>
                </c:pt>
                <c:pt idx="27">
                  <c:v>         {28}</c:v>
                </c:pt>
                <c:pt idx="28">
                  <c:v>         {29}</c:v>
                </c:pt>
                <c:pt idx="29">
                  <c:v>         {30}</c:v>
                </c:pt>
                <c:pt idx="30">
                  <c:v>         {31}</c:v>
                </c:pt>
                <c:pt idx="31">
                  <c:v>         {32}</c:v>
                </c:pt>
                <c:pt idx="32">
                  <c:v>         {33}</c:v>
                </c:pt>
                <c:pt idx="33">
                  <c:v>         {34}</c:v>
                </c:pt>
                <c:pt idx="34">
                  <c:v>         {35}</c:v>
                </c:pt>
                <c:pt idx="35">
                  <c:v>         {36}</c:v>
                </c:pt>
                <c:pt idx="36">
                  <c:v>         {37}</c:v>
                </c:pt>
                <c:pt idx="37">
                  <c:v>         {38}</c:v>
                </c:pt>
                <c:pt idx="38">
                  <c:v>         {39}</c:v>
                </c:pt>
                <c:pt idx="39">
                  <c:v>         {40}</c:v>
                </c:pt>
                <c:pt idx="40">
                  <c:v>         {41}</c:v>
                </c:pt>
                <c:pt idx="41">
                  <c:v>         {42}</c:v>
                </c:pt>
                <c:pt idx="42">
                  <c:v>         {43}</c:v>
                </c:pt>
                <c:pt idx="43">
                  <c:v>         {44}</c:v>
                </c:pt>
                <c:pt idx="44">
                  <c:v>         {45}</c:v>
                </c:pt>
                <c:pt idx="45">
                  <c:v>         {46}</c:v>
                </c:pt>
                <c:pt idx="46">
                  <c:v>         {47}</c:v>
                </c:pt>
                <c:pt idx="47">
                  <c:v>         {48}</c:v>
                </c:pt>
                <c:pt idx="48">
                  <c:v>         {49}</c:v>
                </c:pt>
                <c:pt idx="49">
                  <c:v>         {50}</c:v>
                </c:pt>
                <c:pt idx="50">
                  <c:v>         {51}</c:v>
                </c:pt>
                <c:pt idx="51">
                  <c:v>         {52}</c:v>
                </c:pt>
                <c:pt idx="52">
                  <c:v>         {53}</c:v>
                </c:pt>
                <c:pt idx="53">
                  <c:v>         {54}</c:v>
                </c:pt>
                <c:pt idx="54">
                  <c:v>         {55}</c:v>
                </c:pt>
                <c:pt idx="55">
                  <c:v>         {56}</c:v>
                </c:pt>
                <c:pt idx="56">
                  <c:v>         {57}</c:v>
                </c:pt>
                <c:pt idx="57">
                  <c:v>         {58}</c:v>
                </c:pt>
                <c:pt idx="58">
                  <c:v>         {59}</c:v>
                </c:pt>
                <c:pt idx="59">
                  <c:v>         {60}</c:v>
                </c:pt>
              </c:strCache>
            </c:strRef>
          </c:cat>
          <c:val>
            <c:numRef>
              <c:f>Feuil1!$D$129:$D$188</c:f>
              <c:numCache>
                <c:formatCode>General</c:formatCode>
                <c:ptCount val="60"/>
                <c:pt idx="0" formatCode="0.00">
                  <c:v>2.6</c:v>
                </c:pt>
                <c:pt idx="1">
                  <c:v>3.53</c:v>
                </c:pt>
                <c:pt idx="2" formatCode="0.00">
                  <c:v>3.9</c:v>
                </c:pt>
                <c:pt idx="3" formatCode="0.00">
                  <c:v>4.0</c:v>
                </c:pt>
                <c:pt idx="4" formatCode="0.00">
                  <c:v>3.9</c:v>
                </c:pt>
                <c:pt idx="5" formatCode="0.00">
                  <c:v>4.5</c:v>
                </c:pt>
                <c:pt idx="6">
                  <c:v>7.6</c:v>
                </c:pt>
                <c:pt idx="7">
                  <c:v>8.0</c:v>
                </c:pt>
                <c:pt idx="8">
                  <c:v>4.91</c:v>
                </c:pt>
                <c:pt idx="9">
                  <c:v>5.75</c:v>
                </c:pt>
                <c:pt idx="10">
                  <c:v>4.93000000000000</c:v>
                </c:pt>
                <c:pt idx="11">
                  <c:v>5.07</c:v>
                </c:pt>
                <c:pt idx="12">
                  <c:v>2.73</c:v>
                </c:pt>
                <c:pt idx="13">
                  <c:v>4.86000000000000</c:v>
                </c:pt>
                <c:pt idx="14">
                  <c:v>4.64</c:v>
                </c:pt>
                <c:pt idx="15">
                  <c:v>4.09</c:v>
                </c:pt>
                <c:pt idx="16" formatCode="0.00">
                  <c:v>2.0</c:v>
                </c:pt>
                <c:pt idx="17">
                  <c:v>3.72</c:v>
                </c:pt>
                <c:pt idx="18" formatCode="0.00">
                  <c:v>3.5</c:v>
                </c:pt>
                <c:pt idx="19" formatCode="0.00">
                  <c:v>5.6</c:v>
                </c:pt>
                <c:pt idx="20">
                  <c:v>6.7</c:v>
                </c:pt>
                <c:pt idx="21">
                  <c:v>5.32000000000000</c:v>
                </c:pt>
                <c:pt idx="22">
                  <c:v>2.67</c:v>
                </c:pt>
                <c:pt idx="23">
                  <c:v>5.33</c:v>
                </c:pt>
                <c:pt idx="24">
                  <c:v>1.67000000000000</c:v>
                </c:pt>
                <c:pt idx="25">
                  <c:v>1.62</c:v>
                </c:pt>
                <c:pt idx="26" formatCode="0.00">
                  <c:v>2.0</c:v>
                </c:pt>
                <c:pt idx="27">
                  <c:v>0.56</c:v>
                </c:pt>
                <c:pt idx="28" formatCode="0.00">
                  <c:v>1.1</c:v>
                </c:pt>
                <c:pt idx="29">
                  <c:v>4.33</c:v>
                </c:pt>
                <c:pt idx="30" formatCode="0.00">
                  <c:v>1.2</c:v>
                </c:pt>
                <c:pt idx="31">
                  <c:v>1.6</c:v>
                </c:pt>
                <c:pt idx="32">
                  <c:v>1.90000000000000</c:v>
                </c:pt>
                <c:pt idx="33">
                  <c:v>2.7</c:v>
                </c:pt>
                <c:pt idx="34">
                  <c:v>5.66000000000000</c:v>
                </c:pt>
                <c:pt idx="35" formatCode="0.00">
                  <c:v>4.3</c:v>
                </c:pt>
                <c:pt idx="36">
                  <c:v>0.98</c:v>
                </c:pt>
                <c:pt idx="37">
                  <c:v>2.92</c:v>
                </c:pt>
                <c:pt idx="38">
                  <c:v>6.56</c:v>
                </c:pt>
                <c:pt idx="39">
                  <c:v>4.12000000000000</c:v>
                </c:pt>
                <c:pt idx="40" formatCode="0.00">
                  <c:v>3.8</c:v>
                </c:pt>
                <c:pt idx="41" formatCode="0.00">
                  <c:v>3.3</c:v>
                </c:pt>
                <c:pt idx="42">
                  <c:v>3.52</c:v>
                </c:pt>
                <c:pt idx="43">
                  <c:v>6.94</c:v>
                </c:pt>
                <c:pt idx="44">
                  <c:v>6.14</c:v>
                </c:pt>
                <c:pt idx="45">
                  <c:v>5.52</c:v>
                </c:pt>
                <c:pt idx="46">
                  <c:v>8.23000000000000</c:v>
                </c:pt>
                <c:pt idx="47">
                  <c:v>4.39</c:v>
                </c:pt>
                <c:pt idx="48">
                  <c:v>2.72</c:v>
                </c:pt>
                <c:pt idx="49">
                  <c:v>6.2</c:v>
                </c:pt>
                <c:pt idx="50" formatCode="0.00">
                  <c:v>4.5</c:v>
                </c:pt>
                <c:pt idx="51">
                  <c:v>3.95000000000000</c:v>
                </c:pt>
                <c:pt idx="52">
                  <c:v>6.25</c:v>
                </c:pt>
                <c:pt idx="53">
                  <c:v>1.75</c:v>
                </c:pt>
                <c:pt idx="54">
                  <c:v>3.21</c:v>
                </c:pt>
                <c:pt idx="55">
                  <c:v>5.01</c:v>
                </c:pt>
                <c:pt idx="56">
                  <c:v>7.23</c:v>
                </c:pt>
                <c:pt idx="57">
                  <c:v>6.02</c:v>
                </c:pt>
                <c:pt idx="58">
                  <c:v>3.85000000000000</c:v>
                </c:pt>
                <c:pt idx="59">
                  <c:v>2.15</c:v>
                </c:pt>
              </c:numCache>
            </c:numRef>
          </c:val>
        </c:ser>
        <c:dLbls>
          <c:showLegendKey val="0"/>
          <c:showVal val="0"/>
          <c:showCatName val="0"/>
          <c:showSerName val="0"/>
          <c:showPercent val="0"/>
          <c:showBubbleSize val="0"/>
        </c:dLbls>
        <c:gapWidth val="150"/>
        <c:axId val="104195200"/>
        <c:axId val="104196736"/>
      </c:barChart>
      <c:catAx>
        <c:axId val="104195200"/>
        <c:scaling>
          <c:orientation val="minMax"/>
        </c:scaling>
        <c:delete val="0"/>
        <c:axPos val="b"/>
        <c:majorTickMark val="none"/>
        <c:minorTickMark val="none"/>
        <c:tickLblPos val="nextTo"/>
        <c:crossAx val="104196736"/>
        <c:crosses val="autoZero"/>
        <c:auto val="1"/>
        <c:lblAlgn val="ctr"/>
        <c:lblOffset val="100"/>
        <c:noMultiLvlLbl val="0"/>
      </c:catAx>
      <c:valAx>
        <c:axId val="104196736"/>
        <c:scaling>
          <c:orientation val="minMax"/>
        </c:scaling>
        <c:delete val="0"/>
        <c:axPos val="l"/>
        <c:majorGridlines/>
        <c:numFmt formatCode="General" sourceLinked="1"/>
        <c:majorTickMark val="none"/>
        <c:minorTickMark val="none"/>
        <c:tickLblPos val="nextTo"/>
        <c:crossAx val="104195200"/>
        <c:crosses val="autoZero"/>
        <c:crossBetween val="between"/>
      </c:valAx>
    </c:plotArea>
    <c:legend>
      <c:legendPos val="r"/>
      <c:layout/>
      <c:overlay val="0"/>
    </c:legend>
    <c:plotVisOnly val="1"/>
    <c:dispBlanksAs val="gap"/>
    <c:showDLblsOverMax val="0"/>
  </c:chart>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fr-FR"/>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pieChart>
        <c:varyColors val="1"/>
        <c:ser>
          <c:idx val="0"/>
          <c:order val="0"/>
          <c:tx>
            <c:strRef>
              <c:f>Feuil1!$D$244</c:f>
              <c:strCache>
                <c:ptCount val="1"/>
                <c:pt idx="0">
                  <c:v>effictif</c:v>
                </c:pt>
              </c:strCache>
            </c:strRef>
          </c:tx>
          <c:dLbls>
            <c:showLegendKey val="0"/>
            <c:showVal val="0"/>
            <c:showCatName val="0"/>
            <c:showSerName val="0"/>
            <c:showPercent val="1"/>
            <c:showBubbleSize val="0"/>
            <c:showLeaderLines val="1"/>
            <c:extLst>
              <c:ext xmlns:c15="http://schemas.microsoft.com/office/drawing/2012/chart" uri="{CE6537A1-D6FC-4f65-9D91-7224C49458BB}">
                <c15:layout/>
              </c:ext>
            </c:extLst>
          </c:dLbls>
          <c:cat>
            <c:strRef>
              <c:f>Feuil1!$C$245:$C$248</c:f>
              <c:strCache>
                <c:ptCount val="4"/>
                <c:pt idx="0">
                  <c:v>2 min</c:v>
                </c:pt>
                <c:pt idx="1">
                  <c:v>5 min</c:v>
                </c:pt>
                <c:pt idx="2">
                  <c:v>10min</c:v>
                </c:pt>
                <c:pt idx="3">
                  <c:v>15 min</c:v>
                </c:pt>
              </c:strCache>
            </c:strRef>
          </c:cat>
          <c:val>
            <c:numRef>
              <c:f>Feuil1!$D$245:$D$248</c:f>
              <c:numCache>
                <c:formatCode>General</c:formatCode>
                <c:ptCount val="4"/>
                <c:pt idx="0">
                  <c:v>1.0</c:v>
                </c:pt>
                <c:pt idx="1">
                  <c:v>7.0</c:v>
                </c:pt>
                <c:pt idx="2">
                  <c:v>2.0</c:v>
                </c:pt>
                <c:pt idx="3">
                  <c:v>0.0</c:v>
                </c:pt>
              </c:numCache>
            </c:numRef>
          </c:val>
        </c:ser>
        <c:dLbls>
          <c:showLegendKey val="0"/>
          <c:showVal val="0"/>
          <c:showCatName val="0"/>
          <c:showSerName val="0"/>
          <c:showPercent val="1"/>
          <c:showBubbleSize val="0"/>
          <c:showLeaderLines val="0"/>
        </c:dLbls>
        <c:firstSliceAng val="0"/>
      </c:pieChart>
    </c:plotArea>
    <c:legend>
      <c:legendPos val="t"/>
      <c:layout/>
      <c:overlay val="0"/>
    </c:legend>
    <c:plotVisOnly val="1"/>
    <c:dispBlanksAs val="zero"/>
    <c:showDLblsOverMax val="0"/>
  </c:chart>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fr-FR"/>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Feuil1!$C$265</c:f>
              <c:strCache>
                <c:ptCount val="1"/>
              </c:strCache>
            </c:strRef>
          </c:tx>
          <c:invertIfNegative val="0"/>
          <c:cat>
            <c:strRef>
              <c:f>Feuil1!$B$266:$B$269</c:f>
              <c:strCache>
                <c:ptCount val="4"/>
                <c:pt idx="0">
                  <c:v>manque detemps</c:v>
                </c:pt>
                <c:pt idx="1">
                  <c:v>manque de connaissance</c:v>
                </c:pt>
                <c:pt idx="2">
                  <c:v>par négligence </c:v>
                </c:pt>
                <c:pt idx="3">
                  <c:v>autres causes </c:v>
                </c:pt>
              </c:strCache>
            </c:strRef>
          </c:cat>
          <c:val>
            <c:numRef>
              <c:f>Feuil1!$C$266:$C$269</c:f>
              <c:numCache>
                <c:formatCode>General</c:formatCode>
                <c:ptCount val="4"/>
              </c:numCache>
            </c:numRef>
          </c:val>
        </c:ser>
        <c:ser>
          <c:idx val="1"/>
          <c:order val="1"/>
          <c:tx>
            <c:strRef>
              <c:f>Feuil1!$D$265</c:f>
              <c:strCache>
                <c:ptCount val="1"/>
                <c:pt idx="0">
                  <c:v>effectif </c:v>
                </c:pt>
              </c:strCache>
            </c:strRef>
          </c:tx>
          <c:invertIfNegative val="0"/>
          <c:cat>
            <c:strRef>
              <c:f>Feuil1!$B$266:$B$269</c:f>
              <c:strCache>
                <c:ptCount val="4"/>
                <c:pt idx="0">
                  <c:v>manque detemps</c:v>
                </c:pt>
                <c:pt idx="1">
                  <c:v>manque de connaissance</c:v>
                </c:pt>
                <c:pt idx="2">
                  <c:v>par négligence </c:v>
                </c:pt>
                <c:pt idx="3">
                  <c:v>autres causes </c:v>
                </c:pt>
              </c:strCache>
            </c:strRef>
          </c:cat>
          <c:val>
            <c:numRef>
              <c:f>Feuil1!$D$266:$D$269</c:f>
              <c:numCache>
                <c:formatCode>General</c:formatCode>
                <c:ptCount val="4"/>
                <c:pt idx="0">
                  <c:v>5.0</c:v>
                </c:pt>
                <c:pt idx="1">
                  <c:v>3.0</c:v>
                </c:pt>
                <c:pt idx="2">
                  <c:v>2.0</c:v>
                </c:pt>
                <c:pt idx="3">
                  <c:v>0.0</c:v>
                </c:pt>
              </c:numCache>
            </c:numRef>
          </c:val>
        </c:ser>
        <c:dLbls>
          <c:showLegendKey val="0"/>
          <c:showVal val="0"/>
          <c:showCatName val="0"/>
          <c:showSerName val="0"/>
          <c:showPercent val="0"/>
          <c:showBubbleSize val="0"/>
        </c:dLbls>
        <c:gapWidth val="150"/>
        <c:axId val="92613248"/>
        <c:axId val="116228096"/>
      </c:barChart>
      <c:catAx>
        <c:axId val="92613248"/>
        <c:scaling>
          <c:orientation val="minMax"/>
        </c:scaling>
        <c:delete val="0"/>
        <c:axPos val="b"/>
        <c:majorTickMark val="out"/>
        <c:minorTickMark val="none"/>
        <c:tickLblPos val="nextTo"/>
        <c:crossAx val="116228096"/>
        <c:crosses val="autoZero"/>
        <c:auto val="1"/>
        <c:lblAlgn val="ctr"/>
        <c:lblOffset val="100"/>
        <c:noMultiLvlLbl val="0"/>
      </c:catAx>
      <c:valAx>
        <c:axId val="116228096"/>
        <c:scaling>
          <c:orientation val="minMax"/>
        </c:scaling>
        <c:delete val="0"/>
        <c:axPos val="l"/>
        <c:majorGridlines/>
        <c:numFmt formatCode="General" sourceLinked="1"/>
        <c:majorTickMark val="out"/>
        <c:minorTickMark val="none"/>
        <c:tickLblPos val="nextTo"/>
        <c:crossAx val="92613248"/>
        <c:crosses val="autoZero"/>
        <c:crossBetween val="between"/>
      </c:valAx>
    </c:plotArea>
    <c:legend>
      <c:legendPos val="r"/>
      <c:legendEntry>
        <c:idx val="0"/>
        <c:delete val="1"/>
      </c:legendEntry>
      <c:layout/>
      <c:overlay val="0"/>
    </c:legend>
    <c:plotVisOnly val="1"/>
    <c:dispBlanksAs val="gap"/>
    <c:showDLblsOverMax val="0"/>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65" name=""/>
        <p:cNvGrpSpPr/>
        <p:nvPr/>
      </p:nvGrpSpPr>
      <p:grpSpPr>
        <a:xfrm>
          <a:off x="0" y="0"/>
          <a:ext cx="0" cy="0"/>
          <a:chOff x="0" y="0"/>
          <a:chExt cx="0" cy="0"/>
        </a:xfrm>
      </p:grpSpPr>
      <p:sp>
        <p:nvSpPr>
          <p:cNvPr id="1048746" name="Espace réservé de l'en-tête 1"/>
          <p:cNvSpPr>
            <a:spLocks noGrp="1"/>
          </p:cNvSpPr>
          <p:nvPr>
            <p:ph type="hdr" sz="quarter"/>
          </p:nvPr>
        </p:nvSpPr>
        <p:spPr>
          <a:xfrm>
            <a:off x="0" y="0"/>
            <a:ext cx="2971800" cy="457200"/>
          </a:xfrm>
          <a:prstGeom prst="rect"/>
        </p:spPr>
        <p:txBody>
          <a:bodyPr bIns="45720" lIns="91440" rIns="91440" rtlCol="0" tIns="45720" vert="horz"/>
          <a:lstStyle>
            <a:lvl1pPr algn="l">
              <a:defRPr sz="1200"/>
            </a:lvl1pPr>
          </a:lstStyle>
          <a:p>
            <a:endParaRPr lang="fr-FR"/>
          </a:p>
        </p:txBody>
      </p:sp>
      <p:sp>
        <p:nvSpPr>
          <p:cNvPr id="1048747" name="Espace réservé de la date 2"/>
          <p:cNvSpPr>
            <a:spLocks noGrp="1"/>
          </p:cNvSpPr>
          <p:nvPr>
            <p:ph type="dt" idx="1"/>
          </p:nvPr>
        </p:nvSpPr>
        <p:spPr>
          <a:xfrm>
            <a:off x="3884613" y="0"/>
            <a:ext cx="2971800" cy="457200"/>
          </a:xfrm>
          <a:prstGeom prst="rect"/>
        </p:spPr>
        <p:txBody>
          <a:bodyPr bIns="45720" lIns="91440" rIns="91440" rtlCol="0" tIns="45720" vert="horz"/>
          <a:lstStyle>
            <a:lvl1pPr algn="r">
              <a:defRPr sz="1200"/>
            </a:lvl1pPr>
          </a:lstStyle>
          <a:p>
            <a:fld id="{4FF9B4EF-5476-4A8D-B179-B03B53C2282F}" type="datetimeFigureOut">
              <a:rPr lang="fr-FR" smtClean="0"/>
              <a:t>19/05/2020</a:t>
            </a:fld>
            <a:endParaRPr lang="fr-FR"/>
          </a:p>
        </p:txBody>
      </p:sp>
      <p:sp>
        <p:nvSpPr>
          <p:cNvPr id="1048748" name="Espace réservé de l'image des diapositives 3"/>
          <p:cNvSpPr>
            <a:spLocks noChangeAspect="1" noRot="1" noGrp="1"/>
          </p:cNvSpPr>
          <p:nvPr>
            <p:ph type="sldImg" idx="2"/>
          </p:nvPr>
        </p:nvSpPr>
        <p:spPr>
          <a:xfrm>
            <a:off x="722313" y="685800"/>
            <a:ext cx="5413375" cy="3429000"/>
          </a:xfrm>
          <a:prstGeom prst="rect"/>
          <a:noFill/>
          <a:ln w="12700">
            <a:solidFill>
              <a:prstClr val="black"/>
            </a:solidFill>
          </a:ln>
        </p:spPr>
        <p:txBody>
          <a:bodyPr anchor="ctr" bIns="45720" lIns="91440" rIns="91440" rtlCol="0" tIns="45720" vert="horz"/>
          <a:p>
            <a:endParaRPr lang="fr-FR"/>
          </a:p>
        </p:txBody>
      </p:sp>
      <p:sp>
        <p:nvSpPr>
          <p:cNvPr id="1048749" name="Espace réservé des commentaires 4"/>
          <p:cNvSpPr>
            <a:spLocks noGrp="1"/>
          </p:cNvSpPr>
          <p:nvPr>
            <p:ph type="body" sz="quarter" idx="3"/>
          </p:nvPr>
        </p:nvSpPr>
        <p:spPr>
          <a:xfrm>
            <a:off x="685800" y="4343400"/>
            <a:ext cx="5486400" cy="4114800"/>
          </a:xfrm>
          <a:prstGeom prst="rect"/>
        </p:spPr>
        <p:txBody>
          <a:bodyPr bIns="45720" lIns="91440" rIns="91440" rtlCol="0" tIns="45720" vert="horz">
            <a:normAutofit/>
          </a:bodyPr>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1048750" name="Espace réservé du pied de page 5"/>
          <p:cNvSpPr>
            <a:spLocks noGrp="1"/>
          </p:cNvSpPr>
          <p:nvPr>
            <p:ph type="ftr" sz="quarter" idx="4"/>
          </p:nvPr>
        </p:nvSpPr>
        <p:spPr>
          <a:xfrm>
            <a:off x="0" y="8685213"/>
            <a:ext cx="2971800" cy="457200"/>
          </a:xfrm>
          <a:prstGeom prst="rect"/>
        </p:spPr>
        <p:txBody>
          <a:bodyPr anchor="b" bIns="45720" lIns="91440" rIns="91440" rtlCol="0" tIns="45720" vert="horz"/>
          <a:lstStyle>
            <a:lvl1pPr algn="l">
              <a:defRPr sz="1200"/>
            </a:lvl1pPr>
          </a:lstStyle>
          <a:p>
            <a:endParaRPr lang="fr-FR"/>
          </a:p>
        </p:txBody>
      </p:sp>
      <p:sp>
        <p:nvSpPr>
          <p:cNvPr id="1048751" name="Espace réservé du numéro de diapositive 6"/>
          <p:cNvSpPr>
            <a:spLocks noGrp="1"/>
          </p:cNvSpPr>
          <p:nvPr>
            <p:ph type="sldNum" sz="quarter" idx="5"/>
          </p:nvPr>
        </p:nvSpPr>
        <p:spPr>
          <a:xfrm>
            <a:off x="3884613" y="8685213"/>
            <a:ext cx="2971800" cy="457200"/>
          </a:xfrm>
          <a:prstGeom prst="rect"/>
        </p:spPr>
        <p:txBody>
          <a:bodyPr anchor="b" bIns="45720" lIns="91440" rIns="91440" rtlCol="0" tIns="45720" vert="horz"/>
          <a:lstStyle>
            <a:lvl1pPr algn="r">
              <a:defRPr sz="1200"/>
            </a:lvl1pPr>
          </a:lstStyle>
          <a:p>
            <a:fld id="{73325FB1-8B6B-4EE5-BC14-16B2E56D9D6A}" type="slidenum">
              <a:rPr lang="fr-FR" smtClean="0"/>
              <a:t>‹N°›</a:t>
            </a:fld>
            <a:endParaRPr lang="fr-FR"/>
          </a:p>
        </p:txBody>
      </p:sp>
    </p:spTree>
  </p:cSld>
  <p:clrMap accent1="accent1" accent2="accent2" accent3="accent3" accent4="accent4" accent5="accent5" accent6="accent6" bg1="lt1" bg2="lt2" tx1="dk1" tx2="dk2" hlink="hlink" folHlink="folHlink"/>
  <p:notesStyle>
    <a:lvl1pPr algn="l" defTabSz="945887" eaLnBrk="1" hangingPunct="1" latinLnBrk="0" marL="0" rtl="0">
      <a:defRPr sz="1300" kern="1200">
        <a:solidFill>
          <a:schemeClr val="tx1"/>
        </a:solidFill>
        <a:latin typeface="+mn-lt"/>
        <a:ea typeface="+mn-ea"/>
        <a:cs typeface="+mn-cs"/>
      </a:defRPr>
    </a:lvl1pPr>
    <a:lvl2pPr algn="l" defTabSz="945887" eaLnBrk="1" hangingPunct="1" latinLnBrk="0" marL="472944" rtl="0">
      <a:defRPr sz="1300" kern="1200">
        <a:solidFill>
          <a:schemeClr val="tx1"/>
        </a:solidFill>
        <a:latin typeface="+mn-lt"/>
        <a:ea typeface="+mn-ea"/>
        <a:cs typeface="+mn-cs"/>
      </a:defRPr>
    </a:lvl2pPr>
    <a:lvl3pPr algn="l" defTabSz="945887" eaLnBrk="1" hangingPunct="1" latinLnBrk="0" marL="945887" rtl="0">
      <a:defRPr sz="1300" kern="1200">
        <a:solidFill>
          <a:schemeClr val="tx1"/>
        </a:solidFill>
        <a:latin typeface="+mn-lt"/>
        <a:ea typeface="+mn-ea"/>
        <a:cs typeface="+mn-cs"/>
      </a:defRPr>
    </a:lvl3pPr>
    <a:lvl4pPr algn="l" defTabSz="945887" eaLnBrk="1" hangingPunct="1" latinLnBrk="0" marL="1418831" rtl="0">
      <a:defRPr sz="1300" kern="1200">
        <a:solidFill>
          <a:schemeClr val="tx1"/>
        </a:solidFill>
        <a:latin typeface="+mn-lt"/>
        <a:ea typeface="+mn-ea"/>
        <a:cs typeface="+mn-cs"/>
      </a:defRPr>
    </a:lvl4pPr>
    <a:lvl5pPr algn="l" defTabSz="945887" eaLnBrk="1" hangingPunct="1" latinLnBrk="0" marL="1891774" rtl="0">
      <a:defRPr sz="1300" kern="1200">
        <a:solidFill>
          <a:schemeClr val="tx1"/>
        </a:solidFill>
        <a:latin typeface="+mn-lt"/>
        <a:ea typeface="+mn-ea"/>
        <a:cs typeface="+mn-cs"/>
      </a:defRPr>
    </a:lvl5pPr>
    <a:lvl6pPr algn="l" defTabSz="945887" eaLnBrk="1" hangingPunct="1" latinLnBrk="0" marL="2364717" rtl="0">
      <a:defRPr sz="1300" kern="1200">
        <a:solidFill>
          <a:schemeClr val="tx1"/>
        </a:solidFill>
        <a:latin typeface="+mn-lt"/>
        <a:ea typeface="+mn-ea"/>
        <a:cs typeface="+mn-cs"/>
      </a:defRPr>
    </a:lvl6pPr>
    <a:lvl7pPr algn="l" defTabSz="945887" eaLnBrk="1" hangingPunct="1" latinLnBrk="0" marL="2837661" rtl="0">
      <a:defRPr sz="1300" kern="1200">
        <a:solidFill>
          <a:schemeClr val="tx1"/>
        </a:solidFill>
        <a:latin typeface="+mn-lt"/>
        <a:ea typeface="+mn-ea"/>
        <a:cs typeface="+mn-cs"/>
      </a:defRPr>
    </a:lvl7pPr>
    <a:lvl8pPr algn="l" defTabSz="945887" eaLnBrk="1" hangingPunct="1" latinLnBrk="0" marL="3310604" rtl="0">
      <a:defRPr sz="1300" kern="1200">
        <a:solidFill>
          <a:schemeClr val="tx1"/>
        </a:solidFill>
        <a:latin typeface="+mn-lt"/>
        <a:ea typeface="+mn-ea"/>
        <a:cs typeface="+mn-cs"/>
      </a:defRPr>
    </a:lvl8pPr>
    <a:lvl9pPr algn="l" defTabSz="945887" eaLnBrk="1" hangingPunct="1" latinLnBrk="0" marL="3783548" rtl="0">
      <a:defRPr sz="13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type="title">
  <p:cSld name="Diapositive de titre">
    <p:spTree>
      <p:nvGrpSpPr>
        <p:cNvPr id="39" name=""/>
        <p:cNvGrpSpPr/>
        <p:nvPr/>
      </p:nvGrpSpPr>
      <p:grpSpPr>
        <a:xfrm>
          <a:off x="0" y="0"/>
          <a:ext cx="0" cy="0"/>
          <a:chOff x="0" y="0"/>
          <a:chExt cx="0" cy="0"/>
        </a:xfrm>
      </p:grpSpPr>
      <p:sp>
        <p:nvSpPr>
          <p:cNvPr id="1048612" name="Titre 1"/>
          <p:cNvSpPr>
            <a:spLocks noGrp="1"/>
          </p:cNvSpPr>
          <p:nvPr>
            <p:ph type="ctrTitle"/>
          </p:nvPr>
        </p:nvSpPr>
        <p:spPr>
          <a:xfrm>
            <a:off x="810102" y="2125003"/>
            <a:ext cx="9181148" cy="1466281"/>
          </a:xfrm>
        </p:spPr>
        <p:txBody>
          <a:bodyPr/>
          <a:p>
            <a:r>
              <a:rPr lang="fr-FR" smtClean="0"/>
              <a:t>Cliquez pour modifier le style du titre</a:t>
            </a:r>
            <a:endParaRPr lang="fr-FR"/>
          </a:p>
        </p:txBody>
      </p:sp>
      <p:sp>
        <p:nvSpPr>
          <p:cNvPr id="1048613" name="Sous-titre 2"/>
          <p:cNvSpPr>
            <a:spLocks noGrp="1"/>
          </p:cNvSpPr>
          <p:nvPr>
            <p:ph type="subTitle" idx="1"/>
          </p:nvPr>
        </p:nvSpPr>
        <p:spPr>
          <a:xfrm>
            <a:off x="1620205" y="3876307"/>
            <a:ext cx="7560945" cy="1748137"/>
          </a:xfrm>
        </p:spPr>
        <p:txBody>
          <a:bodyPr/>
          <a:lstStyle>
            <a:lvl1pPr algn="ctr" indent="0" marL="0">
              <a:buNone/>
              <a:defRPr>
                <a:solidFill>
                  <a:schemeClr val="tx1">
                    <a:tint val="75000"/>
                  </a:schemeClr>
                </a:solidFill>
              </a:defRPr>
            </a:lvl1pPr>
            <a:lvl2pPr algn="ctr" indent="0" marL="472944">
              <a:buNone/>
              <a:defRPr>
                <a:solidFill>
                  <a:schemeClr val="tx1">
                    <a:tint val="75000"/>
                  </a:schemeClr>
                </a:solidFill>
              </a:defRPr>
            </a:lvl2pPr>
            <a:lvl3pPr algn="ctr" indent="0" marL="945887">
              <a:buNone/>
              <a:defRPr>
                <a:solidFill>
                  <a:schemeClr val="tx1">
                    <a:tint val="75000"/>
                  </a:schemeClr>
                </a:solidFill>
              </a:defRPr>
            </a:lvl3pPr>
            <a:lvl4pPr algn="ctr" indent="0" marL="1418831">
              <a:buNone/>
              <a:defRPr>
                <a:solidFill>
                  <a:schemeClr val="tx1">
                    <a:tint val="75000"/>
                  </a:schemeClr>
                </a:solidFill>
              </a:defRPr>
            </a:lvl4pPr>
            <a:lvl5pPr algn="ctr" indent="0" marL="1891774">
              <a:buNone/>
              <a:defRPr>
                <a:solidFill>
                  <a:schemeClr val="tx1">
                    <a:tint val="75000"/>
                  </a:schemeClr>
                </a:solidFill>
              </a:defRPr>
            </a:lvl5pPr>
            <a:lvl6pPr algn="ctr" indent="0" marL="2364717">
              <a:buNone/>
              <a:defRPr>
                <a:solidFill>
                  <a:schemeClr val="tx1">
                    <a:tint val="75000"/>
                  </a:schemeClr>
                </a:solidFill>
              </a:defRPr>
            </a:lvl6pPr>
            <a:lvl7pPr algn="ctr" indent="0" marL="2837661">
              <a:buNone/>
              <a:defRPr>
                <a:solidFill>
                  <a:schemeClr val="tx1">
                    <a:tint val="75000"/>
                  </a:schemeClr>
                </a:solidFill>
              </a:defRPr>
            </a:lvl7pPr>
            <a:lvl8pPr algn="ctr" indent="0" marL="3310604">
              <a:buNone/>
              <a:defRPr>
                <a:solidFill>
                  <a:schemeClr val="tx1">
                    <a:tint val="75000"/>
                  </a:schemeClr>
                </a:solidFill>
              </a:defRPr>
            </a:lvl8pPr>
            <a:lvl9pPr algn="ctr" indent="0" marL="3783548">
              <a:buNone/>
              <a:defRPr>
                <a:solidFill>
                  <a:schemeClr val="tx1">
                    <a:tint val="75000"/>
                  </a:schemeClr>
                </a:solidFill>
              </a:defRPr>
            </a:lvl9pPr>
          </a:lstStyle>
          <a:p>
            <a:r>
              <a:rPr lang="fr-FR" smtClean="0"/>
              <a:t>Cliquez pour modifier le style des sous-titres du masque</a:t>
            </a:r>
            <a:endParaRPr lang="fr-FR"/>
          </a:p>
        </p:txBody>
      </p:sp>
      <p:sp>
        <p:nvSpPr>
          <p:cNvPr id="1048614" name="Espace réservé de la date 3"/>
          <p:cNvSpPr>
            <a:spLocks noGrp="1"/>
          </p:cNvSpPr>
          <p:nvPr>
            <p:ph type="dt" sz="half" idx="10"/>
          </p:nvPr>
        </p:nvSpPr>
        <p:spPr/>
        <p:txBody>
          <a:bodyPr/>
          <a:p>
            <a:fld id="{0BEC53C7-BBBF-4145-B3F4-B147C7BB6471}" type="datetimeFigureOut">
              <a:rPr lang="fr-FR" smtClean="0"/>
              <a:t>19/05/2020</a:t>
            </a:fld>
            <a:endParaRPr lang="fr-FR"/>
          </a:p>
        </p:txBody>
      </p:sp>
      <p:sp>
        <p:nvSpPr>
          <p:cNvPr id="1048615" name="Espace réservé du pied de page 4"/>
          <p:cNvSpPr>
            <a:spLocks noGrp="1"/>
          </p:cNvSpPr>
          <p:nvPr>
            <p:ph type="ftr" sz="quarter" idx="11"/>
          </p:nvPr>
        </p:nvSpPr>
        <p:spPr/>
        <p:txBody>
          <a:bodyPr/>
          <a:p>
            <a:endParaRPr lang="fr-FR"/>
          </a:p>
        </p:txBody>
      </p:sp>
      <p:sp>
        <p:nvSpPr>
          <p:cNvPr id="1048616" name="Espace réservé du numéro de diapositive 5"/>
          <p:cNvSpPr>
            <a:spLocks noGrp="1"/>
          </p:cNvSpPr>
          <p:nvPr>
            <p:ph type="sldNum" sz="quarter" idx="12"/>
          </p:nvPr>
        </p:nvSpPr>
        <p:spPr/>
        <p:txBody>
          <a:bodyPr/>
          <a:p>
            <a:fld id="{22AE7D77-D776-4FF5-8F00-A5926E62E552}" type="slidenum">
              <a:rPr lang="fr-FR" smtClean="0"/>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type="vertTx">
  <p:cSld name="Titre et texte vertical">
    <p:spTree>
      <p:nvGrpSpPr>
        <p:cNvPr id="63" name=""/>
        <p:cNvGrpSpPr/>
        <p:nvPr/>
      </p:nvGrpSpPr>
      <p:grpSpPr>
        <a:xfrm>
          <a:off x="0" y="0"/>
          <a:ext cx="0" cy="0"/>
          <a:chOff x="0" y="0"/>
          <a:chExt cx="0" cy="0"/>
        </a:xfrm>
      </p:grpSpPr>
      <p:sp>
        <p:nvSpPr>
          <p:cNvPr id="1048735" name="Titre 1"/>
          <p:cNvSpPr>
            <a:spLocks noGrp="1"/>
          </p:cNvSpPr>
          <p:nvPr>
            <p:ph type="title"/>
          </p:nvPr>
        </p:nvSpPr>
        <p:spPr/>
        <p:txBody>
          <a:bodyPr/>
          <a:p>
            <a:r>
              <a:rPr lang="fr-FR" smtClean="0"/>
              <a:t>Cliquez pour modifier le style du titre</a:t>
            </a:r>
            <a:endParaRPr lang="fr-FR"/>
          </a:p>
        </p:txBody>
      </p:sp>
      <p:sp>
        <p:nvSpPr>
          <p:cNvPr id="1048736" name="Espace réservé du texte vertical 2"/>
          <p:cNvSpPr>
            <a:spLocks noGrp="1"/>
          </p:cNvSpPr>
          <p:nvPr>
            <p:ph type="body" orient="vert" idx="1"/>
          </p:nvPr>
        </p:nvSpPr>
        <p:spPr/>
        <p:txBody>
          <a:bodyPr vert="eaVert"/>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1048737" name="Espace réservé de la date 3"/>
          <p:cNvSpPr>
            <a:spLocks noGrp="1"/>
          </p:cNvSpPr>
          <p:nvPr>
            <p:ph type="dt" sz="half" idx="10"/>
          </p:nvPr>
        </p:nvSpPr>
        <p:spPr/>
        <p:txBody>
          <a:bodyPr/>
          <a:p>
            <a:fld id="{0BEC53C7-BBBF-4145-B3F4-B147C7BB6471}" type="datetimeFigureOut">
              <a:rPr lang="fr-FR" smtClean="0"/>
              <a:t>19/05/2020</a:t>
            </a:fld>
            <a:endParaRPr lang="fr-FR"/>
          </a:p>
        </p:txBody>
      </p:sp>
      <p:sp>
        <p:nvSpPr>
          <p:cNvPr id="1048738" name="Espace réservé du pied de page 4"/>
          <p:cNvSpPr>
            <a:spLocks noGrp="1"/>
          </p:cNvSpPr>
          <p:nvPr>
            <p:ph type="ftr" sz="quarter" idx="11"/>
          </p:nvPr>
        </p:nvSpPr>
        <p:spPr/>
        <p:txBody>
          <a:bodyPr/>
          <a:p>
            <a:endParaRPr lang="fr-FR"/>
          </a:p>
        </p:txBody>
      </p:sp>
      <p:sp>
        <p:nvSpPr>
          <p:cNvPr id="1048739" name="Espace réservé du numéro de diapositive 5"/>
          <p:cNvSpPr>
            <a:spLocks noGrp="1"/>
          </p:cNvSpPr>
          <p:nvPr>
            <p:ph type="sldNum" sz="quarter" idx="12"/>
          </p:nvPr>
        </p:nvSpPr>
        <p:spPr/>
        <p:txBody>
          <a:bodyPr/>
          <a:p>
            <a:fld id="{22AE7D77-D776-4FF5-8F00-A5926E62E552}" type="slidenum">
              <a:rPr lang="fr-FR" smtClean="0"/>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type="vertTitleAndTx">
  <p:cSld name="Titre vertical et texte">
    <p:spTree>
      <p:nvGrpSpPr>
        <p:cNvPr id="60" name=""/>
        <p:cNvGrpSpPr/>
        <p:nvPr/>
      </p:nvGrpSpPr>
      <p:grpSpPr>
        <a:xfrm>
          <a:off x="0" y="0"/>
          <a:ext cx="0" cy="0"/>
          <a:chOff x="0" y="0"/>
          <a:chExt cx="0" cy="0"/>
        </a:xfrm>
      </p:grpSpPr>
      <p:sp>
        <p:nvSpPr>
          <p:cNvPr id="1048719" name="Titre vertical 1"/>
          <p:cNvSpPr>
            <a:spLocks noGrp="1"/>
          </p:cNvSpPr>
          <p:nvPr>
            <p:ph type="title" orient="vert"/>
          </p:nvPr>
        </p:nvSpPr>
        <p:spPr>
          <a:xfrm>
            <a:off x="7830981" y="273940"/>
            <a:ext cx="2430304" cy="5836626"/>
          </a:xfrm>
        </p:spPr>
        <p:txBody>
          <a:bodyPr vert="eaVert"/>
          <a:p>
            <a:r>
              <a:rPr lang="fr-FR" smtClean="0"/>
              <a:t>Cliquez pour modifier le style du titre</a:t>
            </a:r>
            <a:endParaRPr lang="fr-FR"/>
          </a:p>
        </p:txBody>
      </p:sp>
      <p:sp>
        <p:nvSpPr>
          <p:cNvPr id="1048720" name="Espace réservé du texte vertical 2"/>
          <p:cNvSpPr>
            <a:spLocks noGrp="1"/>
          </p:cNvSpPr>
          <p:nvPr>
            <p:ph type="body" orient="vert" idx="1"/>
          </p:nvPr>
        </p:nvSpPr>
        <p:spPr>
          <a:xfrm>
            <a:off x="540069" y="273940"/>
            <a:ext cx="7110889" cy="5836626"/>
          </a:xfrm>
        </p:spPr>
        <p:txBody>
          <a:bodyPr vert="eaVert"/>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1048721" name="Espace réservé de la date 3"/>
          <p:cNvSpPr>
            <a:spLocks noGrp="1"/>
          </p:cNvSpPr>
          <p:nvPr>
            <p:ph type="dt" sz="half" idx="10"/>
          </p:nvPr>
        </p:nvSpPr>
        <p:spPr/>
        <p:txBody>
          <a:bodyPr/>
          <a:p>
            <a:fld id="{0BEC53C7-BBBF-4145-B3F4-B147C7BB6471}" type="datetimeFigureOut">
              <a:rPr lang="fr-FR" smtClean="0"/>
              <a:t>19/05/2020</a:t>
            </a:fld>
            <a:endParaRPr lang="fr-FR"/>
          </a:p>
        </p:txBody>
      </p:sp>
      <p:sp>
        <p:nvSpPr>
          <p:cNvPr id="1048722" name="Espace réservé du pied de page 4"/>
          <p:cNvSpPr>
            <a:spLocks noGrp="1"/>
          </p:cNvSpPr>
          <p:nvPr>
            <p:ph type="ftr" sz="quarter" idx="11"/>
          </p:nvPr>
        </p:nvSpPr>
        <p:spPr/>
        <p:txBody>
          <a:bodyPr/>
          <a:p>
            <a:endParaRPr lang="fr-FR"/>
          </a:p>
        </p:txBody>
      </p:sp>
      <p:sp>
        <p:nvSpPr>
          <p:cNvPr id="1048723" name="Espace réservé du numéro de diapositive 5"/>
          <p:cNvSpPr>
            <a:spLocks noGrp="1"/>
          </p:cNvSpPr>
          <p:nvPr>
            <p:ph type="sldNum" sz="quarter" idx="12"/>
          </p:nvPr>
        </p:nvSpPr>
        <p:spPr/>
        <p:txBody>
          <a:bodyPr/>
          <a:p>
            <a:fld id="{22AE7D77-D776-4FF5-8F00-A5926E62E552}" type="slidenum">
              <a:rPr lang="fr-FR" smtClean="0"/>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type="obj">
  <p:cSld name="Titre et contenu">
    <p:spTree>
      <p:nvGrpSpPr>
        <p:cNvPr id="41" name=""/>
        <p:cNvGrpSpPr/>
        <p:nvPr/>
      </p:nvGrpSpPr>
      <p:grpSpPr>
        <a:xfrm>
          <a:off x="0" y="0"/>
          <a:ext cx="0" cy="0"/>
          <a:chOff x="0" y="0"/>
          <a:chExt cx="0" cy="0"/>
        </a:xfrm>
      </p:grpSpPr>
      <p:sp>
        <p:nvSpPr>
          <p:cNvPr id="1048620" name="Titre 1"/>
          <p:cNvSpPr>
            <a:spLocks noGrp="1"/>
          </p:cNvSpPr>
          <p:nvPr>
            <p:ph type="title"/>
          </p:nvPr>
        </p:nvSpPr>
        <p:spPr/>
        <p:txBody>
          <a:bodyPr/>
          <a:p>
            <a:r>
              <a:rPr lang="fr-FR" smtClean="0"/>
              <a:t>Cliquez pour modifier le style du titre</a:t>
            </a:r>
            <a:endParaRPr lang="fr-FR"/>
          </a:p>
        </p:txBody>
      </p:sp>
      <p:sp>
        <p:nvSpPr>
          <p:cNvPr id="1048621" name="Espace réservé du contenu 2"/>
          <p:cNvSpPr>
            <a:spLocks noGrp="1"/>
          </p:cNvSpPr>
          <p:nvPr>
            <p:ph idx="1"/>
          </p:nvPr>
        </p:nvSpPr>
        <p:spPr/>
        <p:txBody>
          <a:bodyPr/>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1048622" name="Espace réservé de la date 3"/>
          <p:cNvSpPr>
            <a:spLocks noGrp="1"/>
          </p:cNvSpPr>
          <p:nvPr>
            <p:ph type="dt" sz="half" idx="10"/>
          </p:nvPr>
        </p:nvSpPr>
        <p:spPr/>
        <p:txBody>
          <a:bodyPr/>
          <a:p>
            <a:fld id="{0BEC53C7-BBBF-4145-B3F4-B147C7BB6471}" type="datetimeFigureOut">
              <a:rPr lang="fr-FR" smtClean="0"/>
              <a:t>19/05/2020</a:t>
            </a:fld>
            <a:endParaRPr lang="fr-FR"/>
          </a:p>
        </p:txBody>
      </p:sp>
      <p:sp>
        <p:nvSpPr>
          <p:cNvPr id="1048623" name="Espace réservé du pied de page 4"/>
          <p:cNvSpPr>
            <a:spLocks noGrp="1"/>
          </p:cNvSpPr>
          <p:nvPr>
            <p:ph type="ftr" sz="quarter" idx="11"/>
          </p:nvPr>
        </p:nvSpPr>
        <p:spPr/>
        <p:txBody>
          <a:bodyPr/>
          <a:p>
            <a:endParaRPr lang="fr-FR"/>
          </a:p>
        </p:txBody>
      </p:sp>
      <p:sp>
        <p:nvSpPr>
          <p:cNvPr id="1048624" name="Espace réservé du numéro de diapositive 5"/>
          <p:cNvSpPr>
            <a:spLocks noGrp="1"/>
          </p:cNvSpPr>
          <p:nvPr>
            <p:ph type="sldNum" sz="quarter" idx="12"/>
          </p:nvPr>
        </p:nvSpPr>
        <p:spPr/>
        <p:txBody>
          <a:bodyPr/>
          <a:p>
            <a:fld id="{22AE7D77-D776-4FF5-8F00-A5926E62E552}" type="slidenum">
              <a:rPr lang="fr-FR" smtClean="0"/>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type="secHead">
  <p:cSld name="Titre de section">
    <p:spTree>
      <p:nvGrpSpPr>
        <p:cNvPr id="62" name=""/>
        <p:cNvGrpSpPr/>
        <p:nvPr/>
      </p:nvGrpSpPr>
      <p:grpSpPr>
        <a:xfrm>
          <a:off x="0" y="0"/>
          <a:ext cx="0" cy="0"/>
          <a:chOff x="0" y="0"/>
          <a:chExt cx="0" cy="0"/>
        </a:xfrm>
      </p:grpSpPr>
      <p:sp>
        <p:nvSpPr>
          <p:cNvPr id="1048730" name="Titre 1"/>
          <p:cNvSpPr>
            <a:spLocks noGrp="1"/>
          </p:cNvSpPr>
          <p:nvPr>
            <p:ph type="title"/>
          </p:nvPr>
        </p:nvSpPr>
        <p:spPr>
          <a:xfrm>
            <a:off x="853231" y="4395682"/>
            <a:ext cx="9181148" cy="1358607"/>
          </a:xfrm>
        </p:spPr>
        <p:txBody>
          <a:bodyPr anchor="t"/>
          <a:lstStyle>
            <a:lvl1pPr algn="l">
              <a:defRPr b="1" cap="all" sz="4200"/>
            </a:lvl1pPr>
          </a:lstStyle>
          <a:p>
            <a:r>
              <a:rPr lang="fr-FR" smtClean="0"/>
              <a:t>Cliquez pour modifier le style du titre</a:t>
            </a:r>
            <a:endParaRPr lang="fr-FR"/>
          </a:p>
        </p:txBody>
      </p:sp>
      <p:sp>
        <p:nvSpPr>
          <p:cNvPr id="1048731" name="Espace réservé du texte 2"/>
          <p:cNvSpPr>
            <a:spLocks noGrp="1"/>
          </p:cNvSpPr>
          <p:nvPr>
            <p:ph type="body" idx="1"/>
          </p:nvPr>
        </p:nvSpPr>
        <p:spPr>
          <a:xfrm>
            <a:off x="853231" y="2899314"/>
            <a:ext cx="9181148" cy="1496367"/>
          </a:xfrm>
        </p:spPr>
        <p:txBody>
          <a:bodyPr anchor="b"/>
          <a:lstStyle>
            <a:lvl1pPr indent="0" marL="0">
              <a:buNone/>
              <a:defRPr sz="2000">
                <a:solidFill>
                  <a:schemeClr val="tx1">
                    <a:tint val="75000"/>
                  </a:schemeClr>
                </a:solidFill>
              </a:defRPr>
            </a:lvl1pPr>
            <a:lvl2pPr indent="0" marL="472944">
              <a:buNone/>
              <a:defRPr sz="1800">
                <a:solidFill>
                  <a:schemeClr val="tx1">
                    <a:tint val="75000"/>
                  </a:schemeClr>
                </a:solidFill>
              </a:defRPr>
            </a:lvl2pPr>
            <a:lvl3pPr indent="0" marL="945887">
              <a:buNone/>
              <a:defRPr sz="1600">
                <a:solidFill>
                  <a:schemeClr val="tx1">
                    <a:tint val="75000"/>
                  </a:schemeClr>
                </a:solidFill>
              </a:defRPr>
            </a:lvl3pPr>
            <a:lvl4pPr indent="0" marL="1418831">
              <a:buNone/>
              <a:defRPr sz="1400">
                <a:solidFill>
                  <a:schemeClr val="tx1">
                    <a:tint val="75000"/>
                  </a:schemeClr>
                </a:solidFill>
              </a:defRPr>
            </a:lvl4pPr>
            <a:lvl5pPr indent="0" marL="1891774">
              <a:buNone/>
              <a:defRPr sz="1400">
                <a:solidFill>
                  <a:schemeClr val="tx1">
                    <a:tint val="75000"/>
                  </a:schemeClr>
                </a:solidFill>
              </a:defRPr>
            </a:lvl5pPr>
            <a:lvl6pPr indent="0" marL="2364717">
              <a:buNone/>
              <a:defRPr sz="1400">
                <a:solidFill>
                  <a:schemeClr val="tx1">
                    <a:tint val="75000"/>
                  </a:schemeClr>
                </a:solidFill>
              </a:defRPr>
            </a:lvl6pPr>
            <a:lvl7pPr indent="0" marL="2837661">
              <a:buNone/>
              <a:defRPr sz="1400">
                <a:solidFill>
                  <a:schemeClr val="tx1">
                    <a:tint val="75000"/>
                  </a:schemeClr>
                </a:solidFill>
              </a:defRPr>
            </a:lvl7pPr>
            <a:lvl8pPr indent="0" marL="3310604">
              <a:buNone/>
              <a:defRPr sz="1400">
                <a:solidFill>
                  <a:schemeClr val="tx1">
                    <a:tint val="75000"/>
                  </a:schemeClr>
                </a:solidFill>
              </a:defRPr>
            </a:lvl8pPr>
            <a:lvl9pPr indent="0" marL="3783548">
              <a:buNone/>
              <a:defRPr sz="1400">
                <a:solidFill>
                  <a:schemeClr val="tx1">
                    <a:tint val="75000"/>
                  </a:schemeClr>
                </a:solidFill>
              </a:defRPr>
            </a:lvl9pPr>
          </a:lstStyle>
          <a:p>
            <a:pPr lvl="0"/>
            <a:r>
              <a:rPr lang="fr-FR" smtClean="0"/>
              <a:t>Cliquez pour modifier les styles du texte du masque</a:t>
            </a:r>
          </a:p>
        </p:txBody>
      </p:sp>
      <p:sp>
        <p:nvSpPr>
          <p:cNvPr id="1048732" name="Espace réservé de la date 3"/>
          <p:cNvSpPr>
            <a:spLocks noGrp="1"/>
          </p:cNvSpPr>
          <p:nvPr>
            <p:ph type="dt" sz="half" idx="10"/>
          </p:nvPr>
        </p:nvSpPr>
        <p:spPr/>
        <p:txBody>
          <a:bodyPr/>
          <a:p>
            <a:fld id="{0BEC53C7-BBBF-4145-B3F4-B147C7BB6471}" type="datetimeFigureOut">
              <a:rPr lang="fr-FR" smtClean="0"/>
              <a:t>19/05/2020</a:t>
            </a:fld>
            <a:endParaRPr lang="fr-FR"/>
          </a:p>
        </p:txBody>
      </p:sp>
      <p:sp>
        <p:nvSpPr>
          <p:cNvPr id="1048733" name="Espace réservé du pied de page 4"/>
          <p:cNvSpPr>
            <a:spLocks noGrp="1"/>
          </p:cNvSpPr>
          <p:nvPr>
            <p:ph type="ftr" sz="quarter" idx="11"/>
          </p:nvPr>
        </p:nvSpPr>
        <p:spPr/>
        <p:txBody>
          <a:bodyPr/>
          <a:p>
            <a:endParaRPr lang="fr-FR"/>
          </a:p>
        </p:txBody>
      </p:sp>
      <p:sp>
        <p:nvSpPr>
          <p:cNvPr id="1048734" name="Espace réservé du numéro de diapositive 5"/>
          <p:cNvSpPr>
            <a:spLocks noGrp="1"/>
          </p:cNvSpPr>
          <p:nvPr>
            <p:ph type="sldNum" sz="quarter" idx="12"/>
          </p:nvPr>
        </p:nvSpPr>
        <p:spPr/>
        <p:txBody>
          <a:bodyPr/>
          <a:p>
            <a:fld id="{22AE7D77-D776-4FF5-8F00-A5926E62E552}" type="slidenum">
              <a:rPr lang="fr-FR" smtClean="0"/>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type="twoObj">
  <p:cSld name="Deux contenus">
    <p:spTree>
      <p:nvGrpSpPr>
        <p:cNvPr id="58" name=""/>
        <p:cNvGrpSpPr/>
        <p:nvPr/>
      </p:nvGrpSpPr>
      <p:grpSpPr>
        <a:xfrm>
          <a:off x="0" y="0"/>
          <a:ext cx="0" cy="0"/>
          <a:chOff x="0" y="0"/>
          <a:chExt cx="0" cy="0"/>
        </a:xfrm>
      </p:grpSpPr>
      <p:sp>
        <p:nvSpPr>
          <p:cNvPr id="1048705" name="Titre 1"/>
          <p:cNvSpPr>
            <a:spLocks noGrp="1"/>
          </p:cNvSpPr>
          <p:nvPr>
            <p:ph type="title"/>
          </p:nvPr>
        </p:nvSpPr>
        <p:spPr/>
        <p:txBody>
          <a:bodyPr/>
          <a:p>
            <a:r>
              <a:rPr lang="fr-FR" smtClean="0"/>
              <a:t>Cliquez pour modifier le style du titre</a:t>
            </a:r>
            <a:endParaRPr lang="fr-FR"/>
          </a:p>
        </p:txBody>
      </p:sp>
      <p:sp>
        <p:nvSpPr>
          <p:cNvPr id="1048706" name="Espace réservé du contenu 2"/>
          <p:cNvSpPr>
            <a:spLocks noGrp="1"/>
          </p:cNvSpPr>
          <p:nvPr>
            <p:ph sz="half" idx="1"/>
          </p:nvPr>
        </p:nvSpPr>
        <p:spPr>
          <a:xfrm>
            <a:off x="540068" y="1596127"/>
            <a:ext cx="4770596" cy="4514439"/>
          </a:xfrm>
        </p:spPr>
        <p:txBody>
          <a:bodyPr/>
          <a:lstStyle>
            <a:lvl1pPr>
              <a:defRPr sz="2900"/>
            </a:lvl1pPr>
            <a:lvl2pPr>
              <a:defRPr sz="25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1048707" name="Espace réservé du contenu 3"/>
          <p:cNvSpPr>
            <a:spLocks noGrp="1"/>
          </p:cNvSpPr>
          <p:nvPr>
            <p:ph sz="half" idx="2"/>
          </p:nvPr>
        </p:nvSpPr>
        <p:spPr>
          <a:xfrm>
            <a:off x="5490689" y="1596127"/>
            <a:ext cx="4770596" cy="4514439"/>
          </a:xfrm>
        </p:spPr>
        <p:txBody>
          <a:bodyPr/>
          <a:lstStyle>
            <a:lvl1pPr>
              <a:defRPr sz="2900"/>
            </a:lvl1pPr>
            <a:lvl2pPr>
              <a:defRPr sz="25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1048708" name="Espace réservé de la date 4"/>
          <p:cNvSpPr>
            <a:spLocks noGrp="1"/>
          </p:cNvSpPr>
          <p:nvPr>
            <p:ph type="dt" sz="half" idx="10"/>
          </p:nvPr>
        </p:nvSpPr>
        <p:spPr/>
        <p:txBody>
          <a:bodyPr/>
          <a:p>
            <a:fld id="{0BEC53C7-BBBF-4145-B3F4-B147C7BB6471}" type="datetimeFigureOut">
              <a:rPr lang="fr-FR" smtClean="0"/>
              <a:t>19/05/2020</a:t>
            </a:fld>
            <a:endParaRPr lang="fr-FR"/>
          </a:p>
        </p:txBody>
      </p:sp>
      <p:sp>
        <p:nvSpPr>
          <p:cNvPr id="1048709" name="Espace réservé du pied de page 5"/>
          <p:cNvSpPr>
            <a:spLocks noGrp="1"/>
          </p:cNvSpPr>
          <p:nvPr>
            <p:ph type="ftr" sz="quarter" idx="11"/>
          </p:nvPr>
        </p:nvSpPr>
        <p:spPr/>
        <p:txBody>
          <a:bodyPr/>
          <a:p>
            <a:endParaRPr lang="fr-FR"/>
          </a:p>
        </p:txBody>
      </p:sp>
      <p:sp>
        <p:nvSpPr>
          <p:cNvPr id="1048710" name="Espace réservé du numéro de diapositive 6"/>
          <p:cNvSpPr>
            <a:spLocks noGrp="1"/>
          </p:cNvSpPr>
          <p:nvPr>
            <p:ph type="sldNum" sz="quarter" idx="12"/>
          </p:nvPr>
        </p:nvSpPr>
        <p:spPr/>
        <p:txBody>
          <a:bodyPr/>
          <a:p>
            <a:fld id="{22AE7D77-D776-4FF5-8F00-A5926E62E552}" type="slidenum">
              <a:rPr lang="fr-FR" smtClean="0"/>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type="twoTxTwoObj">
  <p:cSld name="Comparaison">
    <p:spTree>
      <p:nvGrpSpPr>
        <p:cNvPr id="59" name=""/>
        <p:cNvGrpSpPr/>
        <p:nvPr/>
      </p:nvGrpSpPr>
      <p:grpSpPr>
        <a:xfrm>
          <a:off x="0" y="0"/>
          <a:ext cx="0" cy="0"/>
          <a:chOff x="0" y="0"/>
          <a:chExt cx="0" cy="0"/>
        </a:xfrm>
      </p:grpSpPr>
      <p:sp>
        <p:nvSpPr>
          <p:cNvPr id="1048711" name="Titre 1"/>
          <p:cNvSpPr>
            <a:spLocks noGrp="1"/>
          </p:cNvSpPr>
          <p:nvPr>
            <p:ph type="title"/>
          </p:nvPr>
        </p:nvSpPr>
        <p:spPr/>
        <p:txBody>
          <a:bodyPr/>
          <a:p>
            <a:r>
              <a:rPr lang="fr-FR" smtClean="0"/>
              <a:t>Cliquez pour modifier le style du titre</a:t>
            </a:r>
            <a:endParaRPr lang="fr-FR"/>
          </a:p>
        </p:txBody>
      </p:sp>
      <p:sp>
        <p:nvSpPr>
          <p:cNvPr id="1048712" name="Espace réservé du texte 2"/>
          <p:cNvSpPr>
            <a:spLocks noGrp="1"/>
          </p:cNvSpPr>
          <p:nvPr>
            <p:ph type="body" idx="1"/>
          </p:nvPr>
        </p:nvSpPr>
        <p:spPr>
          <a:xfrm>
            <a:off x="540070" y="1531206"/>
            <a:ext cx="4772472" cy="638133"/>
          </a:xfrm>
        </p:spPr>
        <p:txBody>
          <a:bodyPr anchor="b">
            <a:normAutofit fontScale="96000" lnSpcReduction="20000"/>
          </a:bodyPr>
          <a:lstStyle>
            <a:lvl1pPr indent="0" marL="0">
              <a:buNone/>
              <a:defRPr b="1" sz="2500"/>
            </a:lvl1pPr>
            <a:lvl2pPr indent="0" marL="472944">
              <a:buNone/>
              <a:defRPr b="1" sz="2000"/>
            </a:lvl2pPr>
            <a:lvl3pPr indent="0" marL="945887">
              <a:buNone/>
              <a:defRPr b="1" sz="1800"/>
            </a:lvl3pPr>
            <a:lvl4pPr indent="0" marL="1418831">
              <a:buNone/>
              <a:defRPr b="1" sz="1600"/>
            </a:lvl4pPr>
            <a:lvl5pPr indent="0" marL="1891774">
              <a:buNone/>
              <a:defRPr b="1" sz="1600"/>
            </a:lvl5pPr>
            <a:lvl6pPr indent="0" marL="2364717">
              <a:buNone/>
              <a:defRPr b="1" sz="1600"/>
            </a:lvl6pPr>
            <a:lvl7pPr indent="0" marL="2837661">
              <a:buNone/>
              <a:defRPr b="1" sz="1600"/>
            </a:lvl7pPr>
            <a:lvl8pPr indent="0" marL="3310604">
              <a:buNone/>
              <a:defRPr b="1" sz="1600"/>
            </a:lvl8pPr>
            <a:lvl9pPr indent="0" marL="3783548">
              <a:buNone/>
              <a:defRPr b="1" sz="1600"/>
            </a:lvl9pPr>
          </a:lstStyle>
          <a:p>
            <a:pPr lvl="0"/>
            <a:r>
              <a:rPr lang="fr-FR" smtClean="0"/>
              <a:t>Cliquez pour modifier les styles du texte du masque</a:t>
            </a:r>
          </a:p>
        </p:txBody>
      </p:sp>
      <p:sp>
        <p:nvSpPr>
          <p:cNvPr id="1048713" name="Espace réservé du contenu 3"/>
          <p:cNvSpPr>
            <a:spLocks noGrp="1"/>
          </p:cNvSpPr>
          <p:nvPr>
            <p:ph sz="half" idx="2"/>
          </p:nvPr>
        </p:nvSpPr>
        <p:spPr>
          <a:xfrm>
            <a:off x="540070" y="2169338"/>
            <a:ext cx="4772472" cy="3941227"/>
          </a:xfrm>
        </p:spPr>
        <p:txBody>
          <a:bodyPr/>
          <a:lstStyle>
            <a:lvl1pPr>
              <a:defRPr sz="25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1048714" name="Espace réservé du texte 4"/>
          <p:cNvSpPr>
            <a:spLocks noGrp="1"/>
          </p:cNvSpPr>
          <p:nvPr>
            <p:ph type="body" sz="quarter" idx="3"/>
          </p:nvPr>
        </p:nvSpPr>
        <p:spPr>
          <a:xfrm>
            <a:off x="5486939" y="1531206"/>
            <a:ext cx="4774346" cy="638133"/>
          </a:xfrm>
        </p:spPr>
        <p:txBody>
          <a:bodyPr anchor="b">
            <a:normAutofit fontScale="96000" lnSpcReduction="20000"/>
          </a:bodyPr>
          <a:lstStyle>
            <a:lvl1pPr indent="0" marL="0">
              <a:buNone/>
              <a:defRPr b="1" sz="2500"/>
            </a:lvl1pPr>
            <a:lvl2pPr indent="0" marL="472944">
              <a:buNone/>
              <a:defRPr b="1" sz="2000"/>
            </a:lvl2pPr>
            <a:lvl3pPr indent="0" marL="945887">
              <a:buNone/>
              <a:defRPr b="1" sz="1800"/>
            </a:lvl3pPr>
            <a:lvl4pPr indent="0" marL="1418831">
              <a:buNone/>
              <a:defRPr b="1" sz="1600"/>
            </a:lvl4pPr>
            <a:lvl5pPr indent="0" marL="1891774">
              <a:buNone/>
              <a:defRPr b="1" sz="1600"/>
            </a:lvl5pPr>
            <a:lvl6pPr indent="0" marL="2364717">
              <a:buNone/>
              <a:defRPr b="1" sz="1600"/>
            </a:lvl6pPr>
            <a:lvl7pPr indent="0" marL="2837661">
              <a:buNone/>
              <a:defRPr b="1" sz="1600"/>
            </a:lvl7pPr>
            <a:lvl8pPr indent="0" marL="3310604">
              <a:buNone/>
              <a:defRPr b="1" sz="1600"/>
            </a:lvl8pPr>
            <a:lvl9pPr indent="0" marL="3783548">
              <a:buNone/>
              <a:defRPr b="1" sz="1600"/>
            </a:lvl9pPr>
          </a:lstStyle>
          <a:p>
            <a:pPr lvl="0"/>
            <a:r>
              <a:rPr lang="fr-FR" smtClean="0"/>
              <a:t>Cliquez pour modifier les styles du texte du masque</a:t>
            </a:r>
          </a:p>
        </p:txBody>
      </p:sp>
      <p:sp>
        <p:nvSpPr>
          <p:cNvPr id="1048715" name="Espace réservé du contenu 5"/>
          <p:cNvSpPr>
            <a:spLocks noGrp="1"/>
          </p:cNvSpPr>
          <p:nvPr>
            <p:ph sz="quarter" idx="4"/>
          </p:nvPr>
        </p:nvSpPr>
        <p:spPr>
          <a:xfrm>
            <a:off x="5486939" y="2169338"/>
            <a:ext cx="4774346" cy="3941227"/>
          </a:xfrm>
        </p:spPr>
        <p:txBody>
          <a:bodyPr/>
          <a:lstStyle>
            <a:lvl1pPr>
              <a:defRPr sz="25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1048716" name="Espace réservé de la date 6"/>
          <p:cNvSpPr>
            <a:spLocks noGrp="1"/>
          </p:cNvSpPr>
          <p:nvPr>
            <p:ph type="dt" sz="half" idx="10"/>
          </p:nvPr>
        </p:nvSpPr>
        <p:spPr/>
        <p:txBody>
          <a:bodyPr/>
          <a:p>
            <a:fld id="{0BEC53C7-BBBF-4145-B3F4-B147C7BB6471}" type="datetimeFigureOut">
              <a:rPr lang="fr-FR" smtClean="0"/>
              <a:t>19/05/2020</a:t>
            </a:fld>
            <a:endParaRPr lang="fr-FR"/>
          </a:p>
        </p:txBody>
      </p:sp>
      <p:sp>
        <p:nvSpPr>
          <p:cNvPr id="1048717" name="Espace réservé du pied de page 7"/>
          <p:cNvSpPr>
            <a:spLocks noGrp="1"/>
          </p:cNvSpPr>
          <p:nvPr>
            <p:ph type="ftr" sz="quarter" idx="11"/>
          </p:nvPr>
        </p:nvSpPr>
        <p:spPr/>
        <p:txBody>
          <a:bodyPr/>
          <a:p>
            <a:endParaRPr lang="fr-FR"/>
          </a:p>
        </p:txBody>
      </p:sp>
      <p:sp>
        <p:nvSpPr>
          <p:cNvPr id="1048718" name="Espace réservé du numéro de diapositive 8"/>
          <p:cNvSpPr>
            <a:spLocks noGrp="1"/>
          </p:cNvSpPr>
          <p:nvPr>
            <p:ph type="sldNum" sz="quarter" idx="12"/>
          </p:nvPr>
        </p:nvSpPr>
        <p:spPr/>
        <p:txBody>
          <a:bodyPr/>
          <a:p>
            <a:fld id="{22AE7D77-D776-4FF5-8F00-A5926E62E552}" type="slidenum">
              <a:rPr lang="fr-FR" smtClean="0"/>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type="titleOnly">
  <p:cSld name="Titre seul">
    <p:spTree>
      <p:nvGrpSpPr>
        <p:cNvPr id="36" name=""/>
        <p:cNvGrpSpPr/>
        <p:nvPr/>
      </p:nvGrpSpPr>
      <p:grpSpPr>
        <a:xfrm>
          <a:off x="0" y="0"/>
          <a:ext cx="0" cy="0"/>
          <a:chOff x="0" y="0"/>
          <a:chExt cx="0" cy="0"/>
        </a:xfrm>
      </p:grpSpPr>
      <p:sp>
        <p:nvSpPr>
          <p:cNvPr id="1048584" name="Titre 1"/>
          <p:cNvSpPr>
            <a:spLocks noGrp="1"/>
          </p:cNvSpPr>
          <p:nvPr>
            <p:ph type="title"/>
          </p:nvPr>
        </p:nvSpPr>
        <p:spPr/>
        <p:txBody>
          <a:bodyPr/>
          <a:p>
            <a:r>
              <a:rPr lang="fr-FR" smtClean="0"/>
              <a:t>Cliquez pour modifier le style du titre</a:t>
            </a:r>
            <a:endParaRPr lang="fr-FR"/>
          </a:p>
        </p:txBody>
      </p:sp>
      <p:sp>
        <p:nvSpPr>
          <p:cNvPr id="1048585" name="Espace réservé de la date 2"/>
          <p:cNvSpPr>
            <a:spLocks noGrp="1"/>
          </p:cNvSpPr>
          <p:nvPr>
            <p:ph type="dt" sz="half" idx="10"/>
          </p:nvPr>
        </p:nvSpPr>
        <p:spPr/>
        <p:txBody>
          <a:bodyPr/>
          <a:p>
            <a:fld id="{0BEC53C7-BBBF-4145-B3F4-B147C7BB6471}" type="datetimeFigureOut">
              <a:rPr lang="fr-FR" smtClean="0"/>
              <a:t>19/05/2020</a:t>
            </a:fld>
            <a:endParaRPr lang="fr-FR"/>
          </a:p>
        </p:txBody>
      </p:sp>
      <p:sp>
        <p:nvSpPr>
          <p:cNvPr id="1048586" name="Espace réservé du pied de page 3"/>
          <p:cNvSpPr>
            <a:spLocks noGrp="1"/>
          </p:cNvSpPr>
          <p:nvPr>
            <p:ph type="ftr" sz="quarter" idx="11"/>
          </p:nvPr>
        </p:nvSpPr>
        <p:spPr/>
        <p:txBody>
          <a:bodyPr/>
          <a:p>
            <a:endParaRPr lang="fr-FR"/>
          </a:p>
        </p:txBody>
      </p:sp>
      <p:sp>
        <p:nvSpPr>
          <p:cNvPr id="1048587" name="Espace réservé du numéro de diapositive 4"/>
          <p:cNvSpPr>
            <a:spLocks noGrp="1"/>
          </p:cNvSpPr>
          <p:nvPr>
            <p:ph type="sldNum" sz="quarter" idx="12"/>
          </p:nvPr>
        </p:nvSpPr>
        <p:spPr/>
        <p:txBody>
          <a:bodyPr/>
          <a:p>
            <a:fld id="{22AE7D77-D776-4FF5-8F00-A5926E62E552}" type="slidenum">
              <a:rPr lang="fr-FR" smtClean="0"/>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type="blank">
  <p:cSld name="Vide">
    <p:spTree>
      <p:nvGrpSpPr>
        <p:cNvPr id="24" name=""/>
        <p:cNvGrpSpPr/>
        <p:nvPr/>
      </p:nvGrpSpPr>
      <p:grpSpPr>
        <a:xfrm>
          <a:off x="0" y="0"/>
          <a:ext cx="0" cy="0"/>
          <a:chOff x="0" y="0"/>
          <a:chExt cx="0" cy="0"/>
        </a:xfrm>
      </p:grpSpPr>
      <p:sp>
        <p:nvSpPr>
          <p:cNvPr id="1048581" name="Espace réservé de la date 1"/>
          <p:cNvSpPr>
            <a:spLocks noGrp="1"/>
          </p:cNvSpPr>
          <p:nvPr>
            <p:ph type="dt" sz="half" idx="10"/>
          </p:nvPr>
        </p:nvSpPr>
        <p:spPr/>
        <p:txBody>
          <a:bodyPr/>
          <a:p>
            <a:fld id="{0BEC53C7-BBBF-4145-B3F4-B147C7BB6471}" type="datetimeFigureOut">
              <a:rPr lang="fr-FR" smtClean="0"/>
              <a:t>19/05/2020</a:t>
            </a:fld>
            <a:endParaRPr lang="fr-FR"/>
          </a:p>
        </p:txBody>
      </p:sp>
      <p:sp>
        <p:nvSpPr>
          <p:cNvPr id="1048582" name="Espace réservé du pied de page 2"/>
          <p:cNvSpPr>
            <a:spLocks noGrp="1"/>
          </p:cNvSpPr>
          <p:nvPr>
            <p:ph type="ftr" sz="quarter" idx="11"/>
          </p:nvPr>
        </p:nvSpPr>
        <p:spPr/>
        <p:txBody>
          <a:bodyPr/>
          <a:p>
            <a:endParaRPr lang="fr-FR"/>
          </a:p>
        </p:txBody>
      </p:sp>
      <p:sp>
        <p:nvSpPr>
          <p:cNvPr id="1048583" name="Espace réservé du numéro de diapositive 3"/>
          <p:cNvSpPr>
            <a:spLocks noGrp="1"/>
          </p:cNvSpPr>
          <p:nvPr>
            <p:ph type="sldNum" sz="quarter" idx="12"/>
          </p:nvPr>
        </p:nvSpPr>
        <p:spPr/>
        <p:txBody>
          <a:bodyPr/>
          <a:p>
            <a:fld id="{22AE7D77-D776-4FF5-8F00-A5926E62E552}" type="slidenum">
              <a:rPr lang="fr-FR" smtClean="0"/>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type="objTx">
  <p:cSld name="Contenu avec légende">
    <p:spTree>
      <p:nvGrpSpPr>
        <p:cNvPr id="64" name=""/>
        <p:cNvGrpSpPr/>
        <p:nvPr/>
      </p:nvGrpSpPr>
      <p:grpSpPr>
        <a:xfrm>
          <a:off x="0" y="0"/>
          <a:ext cx="0" cy="0"/>
          <a:chOff x="0" y="0"/>
          <a:chExt cx="0" cy="0"/>
        </a:xfrm>
      </p:grpSpPr>
      <p:sp>
        <p:nvSpPr>
          <p:cNvPr id="1048740" name="Titre 1"/>
          <p:cNvSpPr>
            <a:spLocks noGrp="1"/>
          </p:cNvSpPr>
          <p:nvPr>
            <p:ph type="title"/>
          </p:nvPr>
        </p:nvSpPr>
        <p:spPr>
          <a:xfrm>
            <a:off x="540069" y="272357"/>
            <a:ext cx="3553570" cy="1159090"/>
          </a:xfrm>
        </p:spPr>
        <p:txBody>
          <a:bodyPr anchor="b"/>
          <a:lstStyle>
            <a:lvl1pPr algn="l">
              <a:defRPr b="1" sz="2000"/>
            </a:lvl1pPr>
          </a:lstStyle>
          <a:p>
            <a:r>
              <a:rPr lang="fr-FR" smtClean="0"/>
              <a:t>Cliquez pour modifier le style du titre</a:t>
            </a:r>
            <a:endParaRPr lang="fr-FR"/>
          </a:p>
        </p:txBody>
      </p:sp>
      <p:sp>
        <p:nvSpPr>
          <p:cNvPr id="1048741" name="Espace réservé du contenu 2"/>
          <p:cNvSpPr>
            <a:spLocks noGrp="1"/>
          </p:cNvSpPr>
          <p:nvPr>
            <p:ph idx="1"/>
          </p:nvPr>
        </p:nvSpPr>
        <p:spPr>
          <a:xfrm>
            <a:off x="4223027" y="272356"/>
            <a:ext cx="6038255" cy="5838210"/>
          </a:xfrm>
        </p:spPr>
        <p:txBody>
          <a:bodyPr/>
          <a:lstStyle>
            <a:lvl1pPr>
              <a:defRPr sz="3300"/>
            </a:lvl1pPr>
            <a:lvl2pPr>
              <a:defRPr sz="2900"/>
            </a:lvl2pPr>
            <a:lvl3pPr>
              <a:defRPr sz="25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1048742" name="Espace réservé du texte 3"/>
          <p:cNvSpPr>
            <a:spLocks noGrp="1"/>
          </p:cNvSpPr>
          <p:nvPr>
            <p:ph type="body" sz="half" idx="2"/>
          </p:nvPr>
        </p:nvSpPr>
        <p:spPr>
          <a:xfrm>
            <a:off x="540069" y="1431447"/>
            <a:ext cx="3553570" cy="4679119"/>
          </a:xfrm>
        </p:spPr>
        <p:txBody>
          <a:bodyPr/>
          <a:lstStyle>
            <a:lvl1pPr indent="0" marL="0">
              <a:buNone/>
              <a:defRPr sz="1400"/>
            </a:lvl1pPr>
            <a:lvl2pPr indent="0" marL="472944">
              <a:buNone/>
              <a:defRPr sz="1300"/>
            </a:lvl2pPr>
            <a:lvl3pPr indent="0" marL="945887">
              <a:buNone/>
              <a:defRPr sz="1100"/>
            </a:lvl3pPr>
            <a:lvl4pPr indent="0" marL="1418831">
              <a:buNone/>
              <a:defRPr sz="1000"/>
            </a:lvl4pPr>
            <a:lvl5pPr indent="0" marL="1891774">
              <a:buNone/>
              <a:defRPr sz="1000"/>
            </a:lvl5pPr>
            <a:lvl6pPr indent="0" marL="2364717">
              <a:buNone/>
              <a:defRPr sz="1000"/>
            </a:lvl6pPr>
            <a:lvl7pPr indent="0" marL="2837661">
              <a:buNone/>
              <a:defRPr sz="1000"/>
            </a:lvl7pPr>
            <a:lvl8pPr indent="0" marL="3310604">
              <a:buNone/>
              <a:defRPr sz="1000"/>
            </a:lvl8pPr>
            <a:lvl9pPr indent="0" marL="3783548">
              <a:buNone/>
              <a:defRPr sz="1000"/>
            </a:lvl9pPr>
          </a:lstStyle>
          <a:p>
            <a:pPr lvl="0"/>
            <a:r>
              <a:rPr lang="fr-FR" smtClean="0"/>
              <a:t>Cliquez pour modifier les styles du texte du masque</a:t>
            </a:r>
          </a:p>
        </p:txBody>
      </p:sp>
      <p:sp>
        <p:nvSpPr>
          <p:cNvPr id="1048743" name="Espace réservé de la date 4"/>
          <p:cNvSpPr>
            <a:spLocks noGrp="1"/>
          </p:cNvSpPr>
          <p:nvPr>
            <p:ph type="dt" sz="half" idx="10"/>
          </p:nvPr>
        </p:nvSpPr>
        <p:spPr/>
        <p:txBody>
          <a:bodyPr/>
          <a:p>
            <a:fld id="{0BEC53C7-BBBF-4145-B3F4-B147C7BB6471}" type="datetimeFigureOut">
              <a:rPr lang="fr-FR" smtClean="0"/>
              <a:t>19/05/2020</a:t>
            </a:fld>
            <a:endParaRPr lang="fr-FR"/>
          </a:p>
        </p:txBody>
      </p:sp>
      <p:sp>
        <p:nvSpPr>
          <p:cNvPr id="1048744" name="Espace réservé du pied de page 5"/>
          <p:cNvSpPr>
            <a:spLocks noGrp="1"/>
          </p:cNvSpPr>
          <p:nvPr>
            <p:ph type="ftr" sz="quarter" idx="11"/>
          </p:nvPr>
        </p:nvSpPr>
        <p:spPr/>
        <p:txBody>
          <a:bodyPr/>
          <a:p>
            <a:endParaRPr lang="fr-FR"/>
          </a:p>
        </p:txBody>
      </p:sp>
      <p:sp>
        <p:nvSpPr>
          <p:cNvPr id="1048745" name="Espace réservé du numéro de diapositive 6"/>
          <p:cNvSpPr>
            <a:spLocks noGrp="1"/>
          </p:cNvSpPr>
          <p:nvPr>
            <p:ph type="sldNum" sz="quarter" idx="12"/>
          </p:nvPr>
        </p:nvSpPr>
        <p:spPr/>
        <p:txBody>
          <a:bodyPr/>
          <a:p>
            <a:fld id="{22AE7D77-D776-4FF5-8F00-A5926E62E552}" type="slidenum">
              <a:rPr lang="fr-FR" smtClean="0"/>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type="picTx">
  <p:cSld name="Image avec légende">
    <p:spTree>
      <p:nvGrpSpPr>
        <p:cNvPr id="61" name=""/>
        <p:cNvGrpSpPr/>
        <p:nvPr/>
      </p:nvGrpSpPr>
      <p:grpSpPr>
        <a:xfrm>
          <a:off x="0" y="0"/>
          <a:ext cx="0" cy="0"/>
          <a:chOff x="0" y="0"/>
          <a:chExt cx="0" cy="0"/>
        </a:xfrm>
      </p:grpSpPr>
      <p:sp>
        <p:nvSpPr>
          <p:cNvPr id="1048724" name="Titre 1"/>
          <p:cNvSpPr>
            <a:spLocks noGrp="1"/>
          </p:cNvSpPr>
          <p:nvPr>
            <p:ph type="title"/>
          </p:nvPr>
        </p:nvSpPr>
        <p:spPr>
          <a:xfrm>
            <a:off x="2117142" y="4788379"/>
            <a:ext cx="6480810" cy="565295"/>
          </a:xfrm>
        </p:spPr>
        <p:txBody>
          <a:bodyPr anchor="b"/>
          <a:lstStyle>
            <a:lvl1pPr algn="l">
              <a:defRPr b="1" sz="2000"/>
            </a:lvl1pPr>
          </a:lstStyle>
          <a:p>
            <a:r>
              <a:rPr lang="fr-FR" smtClean="0"/>
              <a:t>Cliquez pour modifier le style du titre</a:t>
            </a:r>
            <a:endParaRPr lang="fr-FR"/>
          </a:p>
        </p:txBody>
      </p:sp>
      <p:sp>
        <p:nvSpPr>
          <p:cNvPr id="1048725" name="Espace réservé pour une image  2"/>
          <p:cNvSpPr>
            <a:spLocks noGrp="1"/>
          </p:cNvSpPr>
          <p:nvPr>
            <p:ph type="pic" idx="1"/>
          </p:nvPr>
        </p:nvSpPr>
        <p:spPr>
          <a:xfrm>
            <a:off x="2117142" y="611216"/>
            <a:ext cx="6480810" cy="4104323"/>
          </a:xfrm>
        </p:spPr>
        <p:txBody>
          <a:bodyPr/>
          <a:lstStyle>
            <a:lvl1pPr indent="0" marL="0">
              <a:buNone/>
              <a:defRPr sz="3300"/>
            </a:lvl1pPr>
            <a:lvl2pPr indent="0" marL="472944">
              <a:buNone/>
              <a:defRPr sz="2900"/>
            </a:lvl2pPr>
            <a:lvl3pPr indent="0" marL="945887">
              <a:buNone/>
              <a:defRPr sz="2500"/>
            </a:lvl3pPr>
            <a:lvl4pPr indent="0" marL="1418831">
              <a:buNone/>
              <a:defRPr sz="2000"/>
            </a:lvl4pPr>
            <a:lvl5pPr indent="0" marL="1891774">
              <a:buNone/>
              <a:defRPr sz="2000"/>
            </a:lvl5pPr>
            <a:lvl6pPr indent="0" marL="2364717">
              <a:buNone/>
              <a:defRPr sz="2000"/>
            </a:lvl6pPr>
            <a:lvl7pPr indent="0" marL="2837661">
              <a:buNone/>
              <a:defRPr sz="2000"/>
            </a:lvl7pPr>
            <a:lvl8pPr indent="0" marL="3310604">
              <a:buNone/>
              <a:defRPr sz="2000"/>
            </a:lvl8pPr>
            <a:lvl9pPr indent="0" marL="3783548">
              <a:buNone/>
              <a:defRPr sz="2000"/>
            </a:lvl9pPr>
          </a:lstStyle>
          <a:p>
            <a:endParaRPr lang="fr-FR"/>
          </a:p>
        </p:txBody>
      </p:sp>
      <p:sp>
        <p:nvSpPr>
          <p:cNvPr id="1048726" name="Espace réservé du texte 3"/>
          <p:cNvSpPr>
            <a:spLocks noGrp="1"/>
          </p:cNvSpPr>
          <p:nvPr>
            <p:ph type="body" sz="half" idx="2"/>
          </p:nvPr>
        </p:nvSpPr>
        <p:spPr>
          <a:xfrm>
            <a:off x="2117142" y="5353673"/>
            <a:ext cx="6480810" cy="802813"/>
          </a:xfrm>
        </p:spPr>
        <p:txBody>
          <a:bodyPr/>
          <a:lstStyle>
            <a:lvl1pPr indent="0" marL="0">
              <a:buNone/>
              <a:defRPr sz="1400"/>
            </a:lvl1pPr>
            <a:lvl2pPr indent="0" marL="472944">
              <a:buNone/>
              <a:defRPr sz="1300"/>
            </a:lvl2pPr>
            <a:lvl3pPr indent="0" marL="945887">
              <a:buNone/>
              <a:defRPr sz="1100"/>
            </a:lvl3pPr>
            <a:lvl4pPr indent="0" marL="1418831">
              <a:buNone/>
              <a:defRPr sz="1000"/>
            </a:lvl4pPr>
            <a:lvl5pPr indent="0" marL="1891774">
              <a:buNone/>
              <a:defRPr sz="1000"/>
            </a:lvl5pPr>
            <a:lvl6pPr indent="0" marL="2364717">
              <a:buNone/>
              <a:defRPr sz="1000"/>
            </a:lvl6pPr>
            <a:lvl7pPr indent="0" marL="2837661">
              <a:buNone/>
              <a:defRPr sz="1000"/>
            </a:lvl7pPr>
            <a:lvl8pPr indent="0" marL="3310604">
              <a:buNone/>
              <a:defRPr sz="1000"/>
            </a:lvl8pPr>
            <a:lvl9pPr indent="0" marL="3783548">
              <a:buNone/>
              <a:defRPr sz="1000"/>
            </a:lvl9pPr>
          </a:lstStyle>
          <a:p>
            <a:pPr lvl="0"/>
            <a:r>
              <a:rPr lang="fr-FR" smtClean="0"/>
              <a:t>Cliquez pour modifier les styles du texte du masque</a:t>
            </a:r>
          </a:p>
        </p:txBody>
      </p:sp>
      <p:sp>
        <p:nvSpPr>
          <p:cNvPr id="1048727" name="Espace réservé de la date 4"/>
          <p:cNvSpPr>
            <a:spLocks noGrp="1"/>
          </p:cNvSpPr>
          <p:nvPr>
            <p:ph type="dt" sz="half" idx="10"/>
          </p:nvPr>
        </p:nvSpPr>
        <p:spPr/>
        <p:txBody>
          <a:bodyPr/>
          <a:p>
            <a:fld id="{0BEC53C7-BBBF-4145-B3F4-B147C7BB6471}" type="datetimeFigureOut">
              <a:rPr lang="fr-FR" smtClean="0"/>
              <a:t>19/05/2020</a:t>
            </a:fld>
            <a:endParaRPr lang="fr-FR"/>
          </a:p>
        </p:txBody>
      </p:sp>
      <p:sp>
        <p:nvSpPr>
          <p:cNvPr id="1048728" name="Espace réservé du pied de page 5"/>
          <p:cNvSpPr>
            <a:spLocks noGrp="1"/>
          </p:cNvSpPr>
          <p:nvPr>
            <p:ph type="ftr" sz="quarter" idx="11"/>
          </p:nvPr>
        </p:nvSpPr>
        <p:spPr/>
        <p:txBody>
          <a:bodyPr/>
          <a:p>
            <a:endParaRPr lang="fr-FR"/>
          </a:p>
        </p:txBody>
      </p:sp>
      <p:sp>
        <p:nvSpPr>
          <p:cNvPr id="1048729" name="Espace réservé du numéro de diapositive 6"/>
          <p:cNvSpPr>
            <a:spLocks noGrp="1"/>
          </p:cNvSpPr>
          <p:nvPr>
            <p:ph type="sldNum" sz="quarter" idx="12"/>
          </p:nvPr>
        </p:nvSpPr>
        <p:spPr/>
        <p:txBody>
          <a:bodyPr/>
          <a:p>
            <a:fld id="{22AE7D77-D776-4FF5-8F00-A5926E62E552}" type="slidenum">
              <a:rPr lang="fr-FR" smtClean="0"/>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2" name=""/>
        <p:cNvGrpSpPr/>
        <p:nvPr/>
      </p:nvGrpSpPr>
      <p:grpSpPr>
        <a:xfrm>
          <a:off x="0" y="0"/>
          <a:ext cx="0" cy="0"/>
          <a:chOff x="0" y="0"/>
          <a:chExt cx="0" cy="0"/>
        </a:xfrm>
      </p:grpSpPr>
      <p:sp>
        <p:nvSpPr>
          <p:cNvPr id="1048576" name="Espace réservé du titre 1"/>
          <p:cNvSpPr>
            <a:spLocks noGrp="1"/>
          </p:cNvSpPr>
          <p:nvPr>
            <p:ph type="title"/>
          </p:nvPr>
        </p:nvSpPr>
        <p:spPr>
          <a:xfrm>
            <a:off x="540069" y="273940"/>
            <a:ext cx="9721215" cy="1140090"/>
          </a:xfrm>
          <a:prstGeom prst="rect"/>
        </p:spPr>
        <p:txBody>
          <a:bodyPr anchor="ctr" bIns="47295" lIns="94588" rIns="94588" rtlCol="0" tIns="47295" vert="horz">
            <a:normAutofit/>
          </a:bodyPr>
          <a:p>
            <a:r>
              <a:rPr lang="fr-FR" smtClean="0"/>
              <a:t>Cliquez pour modifier le style du titre</a:t>
            </a:r>
            <a:endParaRPr lang="fr-FR"/>
          </a:p>
        </p:txBody>
      </p:sp>
      <p:sp>
        <p:nvSpPr>
          <p:cNvPr id="1048577" name="Espace réservé du texte 2"/>
          <p:cNvSpPr>
            <a:spLocks noGrp="1"/>
          </p:cNvSpPr>
          <p:nvPr>
            <p:ph type="body" idx="1"/>
          </p:nvPr>
        </p:nvSpPr>
        <p:spPr>
          <a:xfrm>
            <a:off x="540069" y="1596127"/>
            <a:ext cx="9721215" cy="4514439"/>
          </a:xfrm>
          <a:prstGeom prst="rect"/>
        </p:spPr>
        <p:txBody>
          <a:bodyPr bIns="47295" lIns="94588" rIns="94588" rtlCol="0" tIns="47295" vert="horz">
            <a:normAutofit/>
          </a:bodyPr>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1048578" name="Espace réservé de la date 3"/>
          <p:cNvSpPr>
            <a:spLocks noGrp="1"/>
          </p:cNvSpPr>
          <p:nvPr>
            <p:ph type="dt" sz="half" idx="2"/>
          </p:nvPr>
        </p:nvSpPr>
        <p:spPr>
          <a:xfrm>
            <a:off x="540068" y="6340169"/>
            <a:ext cx="2520315" cy="364195"/>
          </a:xfrm>
          <a:prstGeom prst="rect"/>
        </p:spPr>
        <p:txBody>
          <a:bodyPr anchor="ctr" bIns="47295" lIns="94588" rIns="94588" rtlCol="0" tIns="47295" vert="horz"/>
          <a:lstStyle>
            <a:lvl1pPr algn="l">
              <a:defRPr sz="1300">
                <a:solidFill>
                  <a:schemeClr val="tx1">
                    <a:tint val="75000"/>
                  </a:schemeClr>
                </a:solidFill>
              </a:defRPr>
            </a:lvl1pPr>
          </a:lstStyle>
          <a:p>
            <a:fld id="{0BEC53C7-BBBF-4145-B3F4-B147C7BB6471}" type="datetimeFigureOut">
              <a:rPr lang="fr-FR" smtClean="0"/>
              <a:t>19/05/2020</a:t>
            </a:fld>
            <a:endParaRPr lang="fr-FR"/>
          </a:p>
        </p:txBody>
      </p:sp>
      <p:sp>
        <p:nvSpPr>
          <p:cNvPr id="1048579" name="Espace réservé du pied de page 4"/>
          <p:cNvSpPr>
            <a:spLocks noGrp="1"/>
          </p:cNvSpPr>
          <p:nvPr>
            <p:ph type="ftr" sz="quarter" idx="3"/>
          </p:nvPr>
        </p:nvSpPr>
        <p:spPr>
          <a:xfrm>
            <a:off x="3690463" y="6340169"/>
            <a:ext cx="3420427" cy="364195"/>
          </a:xfrm>
          <a:prstGeom prst="rect"/>
        </p:spPr>
        <p:txBody>
          <a:bodyPr anchor="ctr" bIns="47295" lIns="94588" rIns="94588" rtlCol="0" tIns="47295" vert="horz"/>
          <a:lstStyle>
            <a:lvl1pPr algn="ctr">
              <a:defRPr sz="1300">
                <a:solidFill>
                  <a:schemeClr val="tx1">
                    <a:tint val="75000"/>
                  </a:schemeClr>
                </a:solidFill>
              </a:defRPr>
            </a:lvl1pPr>
          </a:lstStyle>
          <a:p>
            <a:endParaRPr lang="fr-FR"/>
          </a:p>
        </p:txBody>
      </p:sp>
      <p:sp>
        <p:nvSpPr>
          <p:cNvPr id="1048580" name="Espace réservé du numéro de diapositive 5"/>
          <p:cNvSpPr>
            <a:spLocks noGrp="1"/>
          </p:cNvSpPr>
          <p:nvPr>
            <p:ph type="sldNum" sz="quarter" idx="4"/>
          </p:nvPr>
        </p:nvSpPr>
        <p:spPr>
          <a:xfrm>
            <a:off x="7740969" y="6340169"/>
            <a:ext cx="2520315" cy="364195"/>
          </a:xfrm>
          <a:prstGeom prst="rect"/>
        </p:spPr>
        <p:txBody>
          <a:bodyPr anchor="ctr" bIns="47295" lIns="94588" rIns="94588" rtlCol="0" tIns="47295" vert="horz"/>
          <a:lstStyle>
            <a:lvl1pPr algn="r">
              <a:defRPr sz="1300">
                <a:solidFill>
                  <a:schemeClr val="tx1">
                    <a:tint val="75000"/>
                  </a:schemeClr>
                </a:solidFill>
              </a:defRPr>
            </a:lvl1pPr>
          </a:lstStyle>
          <a:p>
            <a:fld id="{22AE7D77-D776-4FF5-8F00-A5926E62E552}" type="slidenum">
              <a:rPr lang="fr-FR" smtClean="0"/>
              <a:t>‹N°›</a:t>
            </a:fld>
            <a:endParaRPr lang="fr-FR"/>
          </a:p>
        </p:txBody>
      </p:sp>
    </p:spTree>
  </p:cSld>
  <p:clrMap accent1="accent1" accent2="accent2" accent3="accent3" accent4="accent4" accent5="accent5" accent6="accent6" bg1="lt1" bg2="lt2" tx1="dk1" tx2="dk2"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45887" eaLnBrk="1" hangingPunct="1" latinLnBrk="0" rtl="0">
        <a:spcBef>
          <a:spcPct val="0"/>
        </a:spcBef>
        <a:buNone/>
        <a:defRPr sz="4500" kern="1200">
          <a:solidFill>
            <a:schemeClr val="tx1"/>
          </a:solidFill>
          <a:latin typeface="+mj-lt"/>
          <a:ea typeface="+mj-ea"/>
          <a:cs typeface="+mj-cs"/>
        </a:defRPr>
      </a:lvl1pPr>
    </p:titleStyle>
    <p:bodyStyle>
      <a:lvl1pPr algn="l" defTabSz="945887" eaLnBrk="1" hangingPunct="1" indent="-354707" latinLnBrk="0" marL="354707" rtl="0">
        <a:spcBef>
          <a:spcPct val="20000"/>
        </a:spcBef>
        <a:buFont typeface="Arial" pitchFamily="34" charset="0"/>
        <a:buChar char="•"/>
        <a:defRPr sz="3300" kern="1200">
          <a:solidFill>
            <a:schemeClr val="tx1"/>
          </a:solidFill>
          <a:latin typeface="+mn-lt"/>
          <a:ea typeface="+mn-ea"/>
          <a:cs typeface="+mn-cs"/>
        </a:defRPr>
      </a:lvl1pPr>
      <a:lvl2pPr algn="l" defTabSz="945887" eaLnBrk="1" hangingPunct="1" indent="-295590" latinLnBrk="0" marL="768533" rtl="0">
        <a:spcBef>
          <a:spcPct val="20000"/>
        </a:spcBef>
        <a:buFont typeface="Arial" pitchFamily="34" charset="0"/>
        <a:buChar char="–"/>
        <a:defRPr sz="2900" kern="1200">
          <a:solidFill>
            <a:schemeClr val="tx1"/>
          </a:solidFill>
          <a:latin typeface="+mn-lt"/>
          <a:ea typeface="+mn-ea"/>
          <a:cs typeface="+mn-cs"/>
        </a:defRPr>
      </a:lvl2pPr>
      <a:lvl3pPr algn="l" defTabSz="945887" eaLnBrk="1" hangingPunct="1" indent="-236471" latinLnBrk="0" marL="1182359" rtl="0">
        <a:spcBef>
          <a:spcPct val="20000"/>
        </a:spcBef>
        <a:buFont typeface="Arial" pitchFamily="34" charset="0"/>
        <a:buChar char="•"/>
        <a:defRPr sz="2500" kern="1200">
          <a:solidFill>
            <a:schemeClr val="tx1"/>
          </a:solidFill>
          <a:latin typeface="+mn-lt"/>
          <a:ea typeface="+mn-ea"/>
          <a:cs typeface="+mn-cs"/>
        </a:defRPr>
      </a:lvl3pPr>
      <a:lvl4pPr algn="l" defTabSz="945887" eaLnBrk="1" hangingPunct="1" indent="-236471" latinLnBrk="0" marL="1655302" rtl="0">
        <a:spcBef>
          <a:spcPct val="20000"/>
        </a:spcBef>
        <a:buFont typeface="Arial" pitchFamily="34" charset="0"/>
        <a:buChar char="–"/>
        <a:defRPr sz="2000" kern="1200">
          <a:solidFill>
            <a:schemeClr val="tx1"/>
          </a:solidFill>
          <a:latin typeface="+mn-lt"/>
          <a:ea typeface="+mn-ea"/>
          <a:cs typeface="+mn-cs"/>
        </a:defRPr>
      </a:lvl4pPr>
      <a:lvl5pPr algn="l" defTabSz="945887" eaLnBrk="1" hangingPunct="1" indent="-236471" latinLnBrk="0" marL="2128246" rtl="0">
        <a:spcBef>
          <a:spcPct val="20000"/>
        </a:spcBef>
        <a:buFont typeface="Arial" pitchFamily="34" charset="0"/>
        <a:buChar char="»"/>
        <a:defRPr sz="2000" kern="1200">
          <a:solidFill>
            <a:schemeClr val="tx1"/>
          </a:solidFill>
          <a:latin typeface="+mn-lt"/>
          <a:ea typeface="+mn-ea"/>
          <a:cs typeface="+mn-cs"/>
        </a:defRPr>
      </a:lvl5pPr>
      <a:lvl6pPr algn="l" defTabSz="945887" eaLnBrk="1" hangingPunct="1" indent="-236471" latinLnBrk="0" marL="2601189" rtl="0">
        <a:spcBef>
          <a:spcPct val="20000"/>
        </a:spcBef>
        <a:buFont typeface="Arial" pitchFamily="34" charset="0"/>
        <a:buChar char="•"/>
        <a:defRPr sz="2000" kern="1200">
          <a:solidFill>
            <a:schemeClr val="tx1"/>
          </a:solidFill>
          <a:latin typeface="+mn-lt"/>
          <a:ea typeface="+mn-ea"/>
          <a:cs typeface="+mn-cs"/>
        </a:defRPr>
      </a:lvl6pPr>
      <a:lvl7pPr algn="l" defTabSz="945887" eaLnBrk="1" hangingPunct="1" indent="-236471" latinLnBrk="0" marL="3074133" rtl="0">
        <a:spcBef>
          <a:spcPct val="20000"/>
        </a:spcBef>
        <a:buFont typeface="Arial" pitchFamily="34" charset="0"/>
        <a:buChar char="•"/>
        <a:defRPr sz="2000" kern="1200">
          <a:solidFill>
            <a:schemeClr val="tx1"/>
          </a:solidFill>
          <a:latin typeface="+mn-lt"/>
          <a:ea typeface="+mn-ea"/>
          <a:cs typeface="+mn-cs"/>
        </a:defRPr>
      </a:lvl7pPr>
      <a:lvl8pPr algn="l" defTabSz="945887" eaLnBrk="1" hangingPunct="1" indent="-236471" latinLnBrk="0" marL="3547076" rtl="0">
        <a:spcBef>
          <a:spcPct val="20000"/>
        </a:spcBef>
        <a:buFont typeface="Arial" pitchFamily="34" charset="0"/>
        <a:buChar char="•"/>
        <a:defRPr sz="2000" kern="1200">
          <a:solidFill>
            <a:schemeClr val="tx1"/>
          </a:solidFill>
          <a:latin typeface="+mn-lt"/>
          <a:ea typeface="+mn-ea"/>
          <a:cs typeface="+mn-cs"/>
        </a:defRPr>
      </a:lvl8pPr>
      <a:lvl9pPr algn="l" defTabSz="945887" eaLnBrk="1" hangingPunct="1" indent="-236471" latinLnBrk="0" marL="4020019" rtl="0">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algn="l" defTabSz="945887" eaLnBrk="1" hangingPunct="1" latinLnBrk="0" marL="0" rtl="0">
        <a:defRPr sz="1800" kern="1200">
          <a:solidFill>
            <a:schemeClr val="tx1"/>
          </a:solidFill>
          <a:latin typeface="+mn-lt"/>
          <a:ea typeface="+mn-ea"/>
          <a:cs typeface="+mn-cs"/>
        </a:defRPr>
      </a:lvl1pPr>
      <a:lvl2pPr algn="l" defTabSz="945887" eaLnBrk="1" hangingPunct="1" latinLnBrk="0" marL="472944" rtl="0">
        <a:defRPr sz="1800" kern="1200">
          <a:solidFill>
            <a:schemeClr val="tx1"/>
          </a:solidFill>
          <a:latin typeface="+mn-lt"/>
          <a:ea typeface="+mn-ea"/>
          <a:cs typeface="+mn-cs"/>
        </a:defRPr>
      </a:lvl2pPr>
      <a:lvl3pPr algn="l" defTabSz="945887" eaLnBrk="1" hangingPunct="1" latinLnBrk="0" marL="945887" rtl="0">
        <a:defRPr sz="1800" kern="1200">
          <a:solidFill>
            <a:schemeClr val="tx1"/>
          </a:solidFill>
          <a:latin typeface="+mn-lt"/>
          <a:ea typeface="+mn-ea"/>
          <a:cs typeface="+mn-cs"/>
        </a:defRPr>
      </a:lvl3pPr>
      <a:lvl4pPr algn="l" defTabSz="945887" eaLnBrk="1" hangingPunct="1" latinLnBrk="0" marL="1418831" rtl="0">
        <a:defRPr sz="1800" kern="1200">
          <a:solidFill>
            <a:schemeClr val="tx1"/>
          </a:solidFill>
          <a:latin typeface="+mn-lt"/>
          <a:ea typeface="+mn-ea"/>
          <a:cs typeface="+mn-cs"/>
        </a:defRPr>
      </a:lvl4pPr>
      <a:lvl5pPr algn="l" defTabSz="945887" eaLnBrk="1" hangingPunct="1" latinLnBrk="0" marL="1891774" rtl="0">
        <a:defRPr sz="1800" kern="1200">
          <a:solidFill>
            <a:schemeClr val="tx1"/>
          </a:solidFill>
          <a:latin typeface="+mn-lt"/>
          <a:ea typeface="+mn-ea"/>
          <a:cs typeface="+mn-cs"/>
        </a:defRPr>
      </a:lvl5pPr>
      <a:lvl6pPr algn="l" defTabSz="945887" eaLnBrk="1" hangingPunct="1" latinLnBrk="0" marL="2364717" rtl="0">
        <a:defRPr sz="1800" kern="1200">
          <a:solidFill>
            <a:schemeClr val="tx1"/>
          </a:solidFill>
          <a:latin typeface="+mn-lt"/>
          <a:ea typeface="+mn-ea"/>
          <a:cs typeface="+mn-cs"/>
        </a:defRPr>
      </a:lvl6pPr>
      <a:lvl7pPr algn="l" defTabSz="945887" eaLnBrk="1" hangingPunct="1" latinLnBrk="0" marL="2837661" rtl="0">
        <a:defRPr sz="1800" kern="1200">
          <a:solidFill>
            <a:schemeClr val="tx1"/>
          </a:solidFill>
          <a:latin typeface="+mn-lt"/>
          <a:ea typeface="+mn-ea"/>
          <a:cs typeface="+mn-cs"/>
        </a:defRPr>
      </a:lvl7pPr>
      <a:lvl8pPr algn="l" defTabSz="945887" eaLnBrk="1" hangingPunct="1" latinLnBrk="0" marL="3310604" rtl="0">
        <a:defRPr sz="1800" kern="1200">
          <a:solidFill>
            <a:schemeClr val="tx1"/>
          </a:solidFill>
          <a:latin typeface="+mn-lt"/>
          <a:ea typeface="+mn-ea"/>
          <a:cs typeface="+mn-cs"/>
        </a:defRPr>
      </a:lvl8pPr>
      <a:lvl9pPr algn="l" defTabSz="945887" eaLnBrk="1" hangingPunct="1" latinLnBrk="0" marL="3783548" rtl="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image" Target="../media/image9.jpeg"/><Relationship Id="rId2"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image" Target="../media/image13.jpeg"/><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image" Target="../media/image13.jpeg"/><Relationship Id="rId2" Type="http://schemas.openxmlformats.org/officeDocument/2006/relationships/image" Target="../media/image14.jpeg"/><Relationship Id="rId3" Type="http://schemas.openxmlformats.org/officeDocument/2006/relationships/image" Target="../media/image15.jpeg"/><Relationship Id="rId4" Type="http://schemas.openxmlformats.org/officeDocument/2006/relationships/image" Target="../media/image16.jpeg"/><Relationship Id="rId5"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chart" Target="../charts/chart1.xml"/><Relationship Id="rId2" Type="http://schemas.openxmlformats.org/officeDocument/2006/relationships/chart" Target="../charts/chart2.xml"/><Relationship Id="rId3"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chart" Target="../charts/chart3.xml"/><Relationship Id="rId2" Type="http://schemas.openxmlformats.org/officeDocument/2006/relationships/chart" Target="../charts/chart4.xml"/><Relationship Id="rId3"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image" Target="../media/image17.png"/><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image" Target="../media/image2.jpeg"/><Relationship Id="rId2"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image" Target="../media/image17.png"/><Relationship Id="rId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image" Target="../media/image3.jpeg"/><Relationship Id="rId2"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image" Target="../media/image4.jpeg"/><Relationship Id="rId2" Type="http://schemas.openxmlformats.org/officeDocument/2006/relationships/image" Target="../media/image5.jpeg"/><Relationship Id="rId3"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image" Target="../media/image6.jpeg"/><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image" Target="../media/image6.jpeg"/><Relationship Id="rId2" Type="http://schemas.openxmlformats.org/officeDocument/2006/relationships/image" Target="../media/image7.jpeg"/><Relationship Id="rId3" Type="http://schemas.openxmlformats.org/officeDocument/2006/relationships/image" Target="../media/image8.gif"/><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image" Target="../media/image9.jpeg"/><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25" name=""/>
        <p:cNvGrpSpPr/>
        <p:nvPr/>
      </p:nvGrpSpPr>
      <p:grpSpPr>
        <a:xfrm>
          <a:off x="0" y="0"/>
          <a:ext cx="0" cy="0"/>
          <a:chOff x="0" y="0"/>
          <a:chExt cx="0" cy="0"/>
        </a:xfrm>
      </p:grpSpPr>
      <p:pic>
        <p:nvPicPr>
          <p:cNvPr id="2097152" name="Image 2" descr="2-23.jpg"/>
          <p:cNvPicPr>
            <a:picLocks noChangeAspect="1"/>
          </p:cNvPicPr>
          <p:nvPr/>
        </p:nvPicPr>
        <p:blipFill>
          <a:blip xmlns:r="http://schemas.openxmlformats.org/officeDocument/2006/relationships" r:embed="rId1" cstate="print"/>
          <a:stretch>
            <a:fillRect/>
          </a:stretch>
        </p:blipFill>
        <p:spPr>
          <a:xfrm>
            <a:off x="-616397" y="-8754"/>
            <a:ext cx="12031420" cy="6277086"/>
          </a:xfrm>
          <a:prstGeom prst="roundRect">
            <a:avLst>
              <a:gd name="adj" fmla="val 8594"/>
            </a:avLst>
          </a:prstGeom>
          <a:solidFill>
            <a:srgbClr val="FFFFFF">
              <a:shade val="85000"/>
            </a:srgbClr>
          </a:solidFill>
          <a:ln>
            <a:noFill/>
          </a:ln>
          <a:effectLst>
            <a:reflection algn="bl" blurRad="6350" dir="5400000" endA="300" endPos="35000" rotWithShape="0" stA="52000" sy="-100000"/>
          </a:effectLst>
        </p:spPr>
      </p:pic>
    </p:spTree>
  </p:cSld>
  <p:clrMapOvr>
    <a:masterClrMapping/>
  </p:clrMapOvr>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47" name=""/>
        <p:cNvGrpSpPr/>
        <p:nvPr/>
      </p:nvGrpSpPr>
      <p:grpSpPr>
        <a:xfrm>
          <a:off x="0" y="0"/>
          <a:ext cx="0" cy="0"/>
          <a:chOff x="0" y="0"/>
          <a:chExt cx="0" cy="0"/>
        </a:xfrm>
      </p:grpSpPr>
      <p:pic>
        <p:nvPicPr>
          <p:cNvPr id="2097160" name="Image 2097155"/>
          <p:cNvPicPr>
            <a:picLocks/>
          </p:cNvPicPr>
          <p:nvPr/>
        </p:nvPicPr>
        <p:blipFill>
          <a:blip xmlns:r="http://schemas.openxmlformats.org/officeDocument/2006/relationships" r:embed="rId1" cstate="print"/>
          <a:stretch>
            <a:fillRect/>
          </a:stretch>
        </p:blipFill>
        <p:spPr>
          <a:xfrm>
            <a:off x="0" y="11799"/>
            <a:ext cx="10801350" cy="6816939"/>
          </a:xfrm>
          <a:prstGeom prst="rect"/>
        </p:spPr>
      </p:pic>
      <p:sp>
        <p:nvSpPr>
          <p:cNvPr id="1048648" name="ZoneTexte 1048613"/>
          <p:cNvSpPr txBox="1"/>
          <p:nvPr/>
        </p:nvSpPr>
        <p:spPr>
          <a:xfrm>
            <a:off x="267691" y="932902"/>
            <a:ext cx="9537759" cy="1767841"/>
          </a:xfrm>
          <a:prstGeom prst="rect"/>
        </p:spPr>
        <p:txBody>
          <a:bodyPr rtlCol="0" wrap="square">
            <a:spAutoFit/>
          </a:bodyPr>
          <a:p>
            <a:r>
              <a:rPr b="1" dirty="0" sz="2800" lang="fr-FR" u="sng">
                <a:solidFill>
                  <a:srgbClr val="000000"/>
                </a:solidFill>
              </a:rPr>
              <a:t>1- Le dosage </a:t>
            </a:r>
            <a:r>
              <a:rPr b="1" dirty="0" sz="2800" lang="fr-FR" u="sng" smtClean="0">
                <a:solidFill>
                  <a:srgbClr val="000000"/>
                </a:solidFill>
              </a:rPr>
              <a:t>d’uricémie</a:t>
            </a:r>
            <a:r>
              <a:rPr b="1" dirty="0" sz="2800" lang="fr-FR" u="sng">
                <a:solidFill>
                  <a:srgbClr val="000000"/>
                </a:solidFill>
              </a:rPr>
              <a:t>:</a:t>
            </a:r>
            <a:r>
              <a:rPr dirty="0" sz="2800" lang="fr-FR">
                <a:solidFill>
                  <a:srgbClr val="000000"/>
                </a:solidFill>
              </a:rPr>
              <a:t>
En biochimie, le dosage d'AU sanguin est l'action qui consiste à déterminer la quantité ou la concentration d'AU présente dans le plasma ou le sérum.</a:t>
            </a:r>
          </a:p>
        </p:txBody>
      </p:sp>
      <p:sp>
        <p:nvSpPr>
          <p:cNvPr id="1048649" name="ZoneTexte 1048614"/>
          <p:cNvSpPr txBox="1"/>
          <p:nvPr/>
        </p:nvSpPr>
        <p:spPr>
          <a:xfrm>
            <a:off x="267691" y="2700742"/>
            <a:ext cx="4572000" cy="954107"/>
          </a:xfrm>
          <a:prstGeom prst="rect"/>
        </p:spPr>
        <p:txBody>
          <a:bodyPr rtlCol="0" wrap="square">
            <a:spAutoFit/>
          </a:bodyPr>
          <a:p>
            <a:r>
              <a:rPr b="1" dirty="0" sz="2800" lang="fr-FR">
                <a:solidFill>
                  <a:srgbClr val="000000"/>
                </a:solidFill>
              </a:rPr>
              <a:t>2- But de dosage:</a:t>
            </a:r>
            <a:r>
              <a:rPr dirty="0" sz="2800" lang="fr-FR">
                <a:solidFill>
                  <a:srgbClr val="000000"/>
                </a:solidFill>
              </a:rPr>
              <a:t>
</a:t>
            </a:r>
          </a:p>
        </p:txBody>
      </p:sp>
      <p:sp>
        <p:nvSpPr>
          <p:cNvPr id="1048650" name="ZoneTexte 1048615"/>
          <p:cNvSpPr txBox="1"/>
          <p:nvPr/>
        </p:nvSpPr>
        <p:spPr>
          <a:xfrm>
            <a:off x="267690" y="3242469"/>
            <a:ext cx="7988951" cy="1767841"/>
          </a:xfrm>
          <a:prstGeom prst="rect"/>
        </p:spPr>
        <p:txBody>
          <a:bodyPr rtlCol="0" wrap="square">
            <a:spAutoFit/>
          </a:bodyPr>
          <a:p>
            <a:r>
              <a:rPr sz="2800" lang="fr-FR">
                <a:solidFill>
                  <a:srgbClr val="000000"/>
                </a:solidFill>
              </a:rPr>
              <a:t>_ Détecter la goutte .
_ Évaluer le bon fonctionnement des reins .
_ Il peut aussi être demandé en cas de grossesse.
_Ou chez les personnes en surpoids.</a:t>
            </a:r>
          </a:p>
        </p:txBody>
      </p:sp>
      <p:sp>
        <p:nvSpPr>
          <p:cNvPr id="1048651" name="ZoneTexte 1048616"/>
          <p:cNvSpPr txBox="1"/>
          <p:nvPr/>
        </p:nvSpPr>
        <p:spPr>
          <a:xfrm>
            <a:off x="510789" y="217080"/>
            <a:ext cx="9051563" cy="510539"/>
          </a:xfrm>
          <a:prstGeom prst="rect"/>
        </p:spPr>
        <p:txBody>
          <a:bodyPr rtlCol="0" wrap="square">
            <a:spAutoFit/>
          </a:bodyPr>
          <a:p>
            <a:r>
              <a:rPr altLang="fr-FR" sz="2800" lang="en-US">
                <a:solidFill>
                  <a:srgbClr val="000000"/>
                </a:solidFill>
              </a:rPr>
              <a:t>R</a:t>
            </a:r>
            <a:r>
              <a:rPr altLang="en-US" sz="2800" lang="fr-FR">
                <a:solidFill>
                  <a:srgbClr val="000000"/>
                </a:solidFill>
              </a:rPr>
              <a:t>é</a:t>
            </a:r>
            <a:r>
              <a:rPr altLang="fr-FR" sz="2800" lang="en-US">
                <a:solidFill>
                  <a:srgbClr val="000000"/>
                </a:solidFill>
              </a:rPr>
              <a:t>rentiel th</a:t>
            </a:r>
            <a:r>
              <a:rPr altLang="en-US" sz="2800" lang="fr-FR">
                <a:solidFill>
                  <a:srgbClr val="000000"/>
                </a:solidFill>
              </a:rPr>
              <a:t>é</a:t>
            </a:r>
            <a:r>
              <a:rPr altLang="fr-FR" sz="2800" lang="en-US">
                <a:solidFill>
                  <a:srgbClr val="000000"/>
                </a:solidFill>
              </a:rPr>
              <a:t>orique </a:t>
            </a:r>
            <a:endParaRPr sz="2800" lang="fr-FR">
              <a:solidFill>
                <a:srgbClr val="000000"/>
              </a:solidFill>
            </a:endParaRPr>
          </a:p>
        </p:txBody>
      </p:sp>
    </p:spTree>
  </p:cSld>
  <p:clrMapOvr>
    <a:masterClrMapping/>
  </p:clrMapOvr>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48" name=""/>
        <p:cNvGrpSpPr/>
        <p:nvPr/>
      </p:nvGrpSpPr>
      <p:grpSpPr>
        <a:xfrm>
          <a:off x="0" y="0"/>
          <a:ext cx="0" cy="0"/>
          <a:chOff x="0" y="0"/>
          <a:chExt cx="0" cy="0"/>
        </a:xfrm>
      </p:grpSpPr>
      <p:sp>
        <p:nvSpPr>
          <p:cNvPr id="1048652" name="Titre 1048604"/>
          <p:cNvSpPr>
            <a:spLocks noGrp="1"/>
          </p:cNvSpPr>
          <p:nvPr>
            <p:ph type="ctrTitle"/>
          </p:nvPr>
        </p:nvSpPr>
        <p:spPr/>
        <p:txBody>
          <a:bodyPr/>
          <a:p>
            <a:endParaRPr lang="fr-FR"/>
          </a:p>
        </p:txBody>
      </p:sp>
      <p:sp>
        <p:nvSpPr>
          <p:cNvPr id="1048653" name="Sous-titre 1048605"/>
          <p:cNvSpPr>
            <a:spLocks noGrp="1"/>
          </p:cNvSpPr>
          <p:nvPr>
            <p:ph type="subTitle" idx="1"/>
          </p:nvPr>
        </p:nvSpPr>
        <p:spPr/>
        <p:txBody>
          <a:bodyPr/>
          <a:p>
            <a:endParaRPr lang="fr-FR"/>
          </a:p>
        </p:txBody>
      </p:sp>
      <p:pic>
        <p:nvPicPr>
          <p:cNvPr id="2097161" name="Image 2097153"/>
          <p:cNvPicPr>
            <a:picLocks/>
          </p:cNvPicPr>
          <p:nvPr/>
        </p:nvPicPr>
        <p:blipFill>
          <a:blip xmlns:r="http://schemas.openxmlformats.org/officeDocument/2006/relationships" r:embed="rId1" cstate="print"/>
          <a:stretch>
            <a:fillRect/>
          </a:stretch>
        </p:blipFill>
        <p:spPr>
          <a:xfrm>
            <a:off x="0" y="23475"/>
            <a:ext cx="10801350" cy="7135619"/>
          </a:xfrm>
          <a:prstGeom prst="rect"/>
        </p:spPr>
      </p:pic>
      <p:sp>
        <p:nvSpPr>
          <p:cNvPr id="1048654" name="Rectangle 1048606"/>
          <p:cNvSpPr/>
          <p:nvPr/>
        </p:nvSpPr>
        <p:spPr>
          <a:xfrm>
            <a:off x="361062" y="2125003"/>
            <a:ext cx="3048000" cy="4098147"/>
          </a:xfrm>
          <a:prstGeom prst="rect"/>
          <a:noFill/>
          <a:ln w="25400">
            <a:noFill/>
            <a:prstDash val="solid"/>
          </a:ln>
        </p:spPr>
        <p:txBody>
          <a:bodyPr anchor="ctr"/>
          <a:p>
            <a:pPr algn="ctr"/>
            <a:r>
              <a:rPr dirty="0" lang="fr-FR"/>
              <a:t>1.L'hypo - uricémie:</a:t>
            </a:r>
          </a:p>
          <a:p>
            <a:pPr algn="ctr"/>
            <a:r>
              <a:rPr dirty="0" lang="fr-FR" smtClean="0"/>
              <a:t>d'AU</a:t>
            </a:r>
            <a:endParaRPr dirty="0" lang="fr-FR"/>
          </a:p>
        </p:txBody>
      </p:sp>
      <p:sp>
        <p:nvSpPr>
          <p:cNvPr id="1048655" name="Rectangle 1048607"/>
          <p:cNvSpPr/>
          <p:nvPr/>
        </p:nvSpPr>
        <p:spPr>
          <a:xfrm>
            <a:off x="3876674" y="2125003"/>
            <a:ext cx="3048000" cy="3925243"/>
          </a:xfrm>
          <a:prstGeom prst="rect"/>
        </p:spPr>
        <p:style>
          <a:lnRef idx="2">
            <a:schemeClr val="dk1"/>
          </a:lnRef>
          <a:fillRef idx="1">
            <a:schemeClr val="lt1"/>
          </a:fillRef>
          <a:effectRef idx="0">
            <a:schemeClr val="dk1"/>
          </a:effectRef>
          <a:fontRef idx="minor">
            <a:schemeClr val="dk1"/>
          </a:fontRef>
        </p:style>
        <p:txBody>
          <a:bodyPr anchor="ctr"/>
          <a:p>
            <a:pPr algn="ctr"/>
            <a:r>
              <a:rPr b="1" dirty="0" lang="fr-FR"/>
              <a:t>2. L'</a:t>
            </a:r>
            <a:r>
              <a:rPr b="1" dirty="0" lang="fr-FR" err="1"/>
              <a:t>hyperuricémie</a:t>
            </a:r>
            <a:r>
              <a:rPr b="1" dirty="0" lang="fr-FR"/>
              <a:t>:</a:t>
            </a:r>
          </a:p>
          <a:p>
            <a:pPr algn="ctr"/>
            <a:r>
              <a:rPr dirty="0" lang="fr-FR"/>
              <a:t>L'</a:t>
            </a:r>
            <a:r>
              <a:rPr dirty="0" lang="fr-FR" err="1"/>
              <a:t>hyperuricémie</a:t>
            </a:r>
            <a:r>
              <a:rPr dirty="0" lang="fr-FR"/>
              <a:t> se définit par un taux d'AU plasmatique:</a:t>
            </a:r>
          </a:p>
          <a:p>
            <a:pPr algn="ctr"/>
            <a:r>
              <a:rPr dirty="0" lang="fr-FR" err="1"/>
              <a:t>_supérieur</a:t>
            </a:r>
            <a:r>
              <a:rPr dirty="0" lang="fr-FR"/>
              <a:t> à 360 </a:t>
            </a:r>
            <a:r>
              <a:rPr dirty="0" lang="fr-FR" err="1"/>
              <a:t>ųmol</a:t>
            </a:r>
            <a:r>
              <a:rPr dirty="0" lang="fr-FR"/>
              <a:t>/l </a:t>
            </a:r>
            <a:r>
              <a:rPr altLang="fr-FR" dirty="0" lang="en-US"/>
              <a:t>c</a:t>
            </a:r>
            <a:r>
              <a:rPr dirty="0" lang="fr-FR" err="1"/>
              <a:t>hez</a:t>
            </a:r>
            <a:r>
              <a:rPr dirty="0" lang="fr-FR"/>
              <a:t> la femme.</a:t>
            </a:r>
          </a:p>
          <a:p>
            <a:pPr algn="ctr"/>
            <a:r>
              <a:rPr dirty="0" lang="fr-FR" err="1"/>
              <a:t>_supérieur</a:t>
            </a:r>
            <a:r>
              <a:rPr dirty="0" lang="fr-FR"/>
              <a:t> à 420ųmol/l chez </a:t>
            </a:r>
            <a:r>
              <a:rPr altLang="fr-FR" dirty="0" lang="en-US" err="1"/>
              <a:t>l'homme</a:t>
            </a:r>
            <a:endParaRPr dirty="0" lang="fr-FR"/>
          </a:p>
          <a:p>
            <a:pPr algn="ctr"/>
            <a:r>
              <a:rPr dirty="0" lang="fr-FR"/>
              <a:t>_ Les </a:t>
            </a:r>
            <a:r>
              <a:rPr dirty="0" lang="fr-FR" err="1"/>
              <a:t>hyperuricémies</a:t>
            </a:r>
            <a:r>
              <a:rPr dirty="0" lang="fr-FR"/>
              <a:t> découlent soit d'un excès de production ,</a:t>
            </a:r>
            <a:r>
              <a:rPr altLang="fr-FR" dirty="0" lang="en-US" err="1"/>
              <a:t>repr</a:t>
            </a:r>
            <a:r>
              <a:rPr altLang="en-US" dirty="0" lang="fr-FR"/>
              <a:t>é</a:t>
            </a:r>
            <a:r>
              <a:rPr altLang="fr-FR" dirty="0" lang="en-US" err="1"/>
              <a:t>sentent</a:t>
            </a:r>
            <a:r>
              <a:rPr altLang="fr-FR" dirty="0" lang="en-US"/>
              <a:t> 25% </a:t>
            </a:r>
            <a:r>
              <a:rPr dirty="0" lang="fr-FR"/>
              <a:t>soit d'un défaut d'élimination rénale</a:t>
            </a:r>
            <a:r>
              <a:rPr altLang="fr-FR" dirty="0" lang="en-US"/>
              <a:t> par 75% </a:t>
            </a:r>
            <a:r>
              <a:rPr dirty="0" lang="fr-FR"/>
              <a:t>.</a:t>
            </a:r>
          </a:p>
        </p:txBody>
      </p:sp>
      <p:sp>
        <p:nvSpPr>
          <p:cNvPr id="1048656" name="Rectangle 1048608"/>
          <p:cNvSpPr/>
          <p:nvPr/>
        </p:nvSpPr>
        <p:spPr>
          <a:xfrm>
            <a:off x="7339011" y="2125004"/>
            <a:ext cx="3048000" cy="3959562"/>
          </a:xfrm>
          <a:prstGeom prst="rect"/>
        </p:spPr>
        <p:style>
          <a:lnRef idx="2">
            <a:schemeClr val="dk1"/>
          </a:lnRef>
          <a:fillRef idx="1">
            <a:schemeClr val="lt1"/>
          </a:fillRef>
          <a:effectRef idx="0">
            <a:schemeClr val="dk1"/>
          </a:effectRef>
          <a:fontRef idx="minor">
            <a:schemeClr val="dk1"/>
          </a:fontRef>
        </p:style>
        <p:txBody>
          <a:bodyPr anchor="ctr"/>
          <a:p>
            <a:pPr algn="ctr"/>
            <a:r>
              <a:rPr altLang="fr-FR" b="1" dirty="0" lang="en-US"/>
              <a:t>3.la </a:t>
            </a:r>
            <a:r>
              <a:rPr altLang="fr-FR" b="1" dirty="0" lang="en-US" err="1"/>
              <a:t>goutte</a:t>
            </a:r>
            <a:endParaRPr b="1" dirty="0" lang="fr-FR"/>
          </a:p>
          <a:p>
            <a:pPr algn="ctr"/>
            <a:r>
              <a:rPr dirty="0" lang="fr-FR"/>
              <a:t>La goutte est appelée arthropathie </a:t>
            </a:r>
            <a:r>
              <a:rPr dirty="0" lang="fr-FR" err="1"/>
              <a:t>micro-cristalline</a:t>
            </a:r>
            <a:r>
              <a:rPr dirty="0" lang="fr-FR"/>
              <a:t> , résulte d'une </a:t>
            </a:r>
            <a:r>
              <a:rPr dirty="0" lang="fr-FR" err="1"/>
              <a:t>hyperuricémie</a:t>
            </a:r>
            <a:r>
              <a:rPr dirty="0" lang="fr-FR"/>
              <a:t> chronique supérieure à 420 </a:t>
            </a:r>
            <a:r>
              <a:rPr dirty="0" lang="fr-FR" err="1"/>
              <a:t>umol</a:t>
            </a:r>
            <a:r>
              <a:rPr dirty="0" lang="fr-FR"/>
              <a:t>/l (&gt;70mg/l),  seuil de saturation du plasma en urate de sodium. Au pH neutre des tissus,  l'équilibre entre l'AU et son sel est Déplacé vers la formation d'urate </a:t>
            </a:r>
            <a:r>
              <a:rPr dirty="0" lang="fr-FR" err="1"/>
              <a:t>monosodique</a:t>
            </a:r>
            <a:r>
              <a:rPr dirty="0" lang="fr-FR"/>
              <a:t> (UMS</a:t>
            </a:r>
          </a:p>
        </p:txBody>
      </p:sp>
      <p:sp>
        <p:nvSpPr>
          <p:cNvPr id="1048657" name="ZoneTexte 1048609"/>
          <p:cNvSpPr txBox="1"/>
          <p:nvPr/>
        </p:nvSpPr>
        <p:spPr>
          <a:xfrm>
            <a:off x="1132525" y="298555"/>
            <a:ext cx="9051563" cy="510539"/>
          </a:xfrm>
          <a:prstGeom prst="rect"/>
        </p:spPr>
        <p:txBody>
          <a:bodyPr rtlCol="0" wrap="square">
            <a:spAutoFit/>
          </a:bodyPr>
          <a:p>
            <a:r>
              <a:rPr altLang="fr-FR" sz="2800" lang="en-US">
                <a:solidFill>
                  <a:srgbClr val="000000"/>
                </a:solidFill>
              </a:rPr>
              <a:t>R</a:t>
            </a:r>
            <a:r>
              <a:rPr altLang="en-US" sz="2800" lang="fr-FR">
                <a:solidFill>
                  <a:srgbClr val="000000"/>
                </a:solidFill>
              </a:rPr>
              <a:t>é</a:t>
            </a:r>
            <a:r>
              <a:rPr altLang="fr-FR" sz="2800" lang="en-US">
                <a:solidFill>
                  <a:srgbClr val="000000"/>
                </a:solidFill>
              </a:rPr>
              <a:t>f</a:t>
            </a:r>
            <a:r>
              <a:rPr altLang="en-US" sz="2800" lang="fr-FR">
                <a:solidFill>
                  <a:srgbClr val="000000"/>
                </a:solidFill>
              </a:rPr>
              <a:t>é</a:t>
            </a:r>
            <a:r>
              <a:rPr altLang="fr-FR" sz="2800" lang="en-US">
                <a:solidFill>
                  <a:srgbClr val="000000"/>
                </a:solidFill>
              </a:rPr>
              <a:t>rentiel th</a:t>
            </a:r>
            <a:r>
              <a:rPr altLang="en-US" sz="2800" lang="fr-FR">
                <a:solidFill>
                  <a:srgbClr val="000000"/>
                </a:solidFill>
              </a:rPr>
              <a:t>é</a:t>
            </a:r>
            <a:r>
              <a:rPr altLang="fr-FR" sz="2800" lang="en-US">
                <a:solidFill>
                  <a:srgbClr val="000000"/>
                </a:solidFill>
              </a:rPr>
              <a:t>orique  </a:t>
            </a:r>
            <a:endParaRPr sz="2800" lang="fr-FR">
              <a:solidFill>
                <a:srgbClr val="000000"/>
              </a:solidFill>
            </a:endParaRPr>
          </a:p>
        </p:txBody>
      </p:sp>
      <p:sp>
        <p:nvSpPr>
          <p:cNvPr id="1048658" name="ZoneTexte 1048610"/>
          <p:cNvSpPr txBox="1"/>
          <p:nvPr/>
        </p:nvSpPr>
        <p:spPr>
          <a:xfrm>
            <a:off x="810101" y="1188661"/>
            <a:ext cx="9051563" cy="523220"/>
          </a:xfrm>
          <a:prstGeom prst="rect"/>
        </p:spPr>
        <p:txBody>
          <a:bodyPr rtlCol="0" wrap="square">
            <a:spAutoFit/>
          </a:bodyPr>
          <a:p>
            <a:r>
              <a:rPr altLang="fr-FR" b="1" dirty="0" sz="2800" lang="en-US">
                <a:solidFill>
                  <a:srgbClr val="000000"/>
                </a:solidFill>
              </a:rPr>
              <a:t>4- Les variations pathologiques :   </a:t>
            </a:r>
            <a:endParaRPr b="1" dirty="0" sz="2800" lang="fr-FR">
              <a:solidFill>
                <a:srgbClr val="000000"/>
              </a:solidFill>
            </a:endParaRPr>
          </a:p>
        </p:txBody>
      </p:sp>
      <p:sp>
        <p:nvSpPr>
          <p:cNvPr id="1048659" name="Rectangle 9"/>
          <p:cNvSpPr/>
          <p:nvPr/>
        </p:nvSpPr>
        <p:spPr>
          <a:xfrm>
            <a:off x="288107" y="2124125"/>
            <a:ext cx="3240360" cy="3960440"/>
          </a:xfrm>
          <a:prstGeom prst="rect"/>
        </p:spPr>
        <p:style>
          <a:lnRef idx="2">
            <a:schemeClr val="dk1"/>
          </a:lnRef>
          <a:fillRef idx="1">
            <a:schemeClr val="lt1"/>
          </a:fillRef>
          <a:effectRef idx="0">
            <a:schemeClr val="dk1"/>
          </a:effectRef>
          <a:fontRef idx="minor">
            <a:schemeClr val="dk1"/>
          </a:fontRef>
        </p:style>
        <p:txBody>
          <a:bodyPr anchor="ctr" rtlCol="0"/>
          <a:p>
            <a:pPr algn="ctr"/>
            <a:r>
              <a:rPr b="1" dirty="0" lang="fr-FR" smtClean="0"/>
              <a:t>1. L'hypo </a:t>
            </a:r>
            <a:r>
              <a:rPr b="1" dirty="0" lang="fr-FR" smtClean="0"/>
              <a:t>- uricémie </a:t>
            </a:r>
            <a:endParaRPr b="1" dirty="0" lang="fr-FR" smtClean="0"/>
          </a:p>
          <a:p>
            <a:pPr algn="ctr"/>
            <a:r>
              <a:rPr dirty="0" lang="fr-FR" smtClean="0"/>
              <a:t>est </a:t>
            </a:r>
            <a:r>
              <a:rPr dirty="0" lang="fr-FR" smtClean="0"/>
              <a:t>définie arbitrairement par une uricémie inférieure à 120 </a:t>
            </a:r>
            <a:r>
              <a:rPr dirty="0" lang="fr-FR" err="1" smtClean="0"/>
              <a:t>umol</a:t>
            </a:r>
            <a:r>
              <a:rPr dirty="0" lang="fr-FR" smtClean="0"/>
              <a:t>/l ou 25 mg/l .Les hypo - </a:t>
            </a:r>
            <a:r>
              <a:rPr dirty="0" lang="fr-FR" err="1" smtClean="0"/>
              <a:t>uricemies</a:t>
            </a:r>
            <a:r>
              <a:rPr dirty="0" lang="fr-FR" smtClean="0"/>
              <a:t> relèvent de deux mécanismes physiopathologique distinct:  sois par une diminution de formation d'AU due à défaut primaire ou secondaire de l'activité de la xanthine oxydas ou par une augmentation de clairance rénale </a:t>
            </a:r>
            <a:endParaRPr dirty="0" lang="fr-FR"/>
          </a:p>
        </p:txBody>
      </p:sp>
    </p:spTree>
  </p:cSld>
  <p:clrMapOvr>
    <a:masterClrMapping/>
  </p:clrMapOvr>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49" name=""/>
        <p:cNvGrpSpPr/>
        <p:nvPr/>
      </p:nvGrpSpPr>
      <p:grpSpPr>
        <a:xfrm>
          <a:off x="0" y="0"/>
          <a:ext cx="0" cy="0"/>
          <a:chOff x="0" y="0"/>
          <a:chExt cx="0" cy="0"/>
        </a:xfrm>
      </p:grpSpPr>
      <p:sp>
        <p:nvSpPr>
          <p:cNvPr id="1048660" name="Titre 1048585"/>
          <p:cNvSpPr>
            <a:spLocks noGrp="1"/>
          </p:cNvSpPr>
          <p:nvPr>
            <p:ph type="ctrTitle"/>
          </p:nvPr>
        </p:nvSpPr>
        <p:spPr/>
        <p:txBody>
          <a:bodyPr/>
          <a:p>
            <a:endParaRPr lang="fr-FR"/>
          </a:p>
        </p:txBody>
      </p:sp>
      <p:sp>
        <p:nvSpPr>
          <p:cNvPr id="1048661" name="Sous-titre 1048586"/>
          <p:cNvSpPr>
            <a:spLocks noGrp="1"/>
          </p:cNvSpPr>
          <p:nvPr>
            <p:ph type="subTitle" idx="1"/>
          </p:nvPr>
        </p:nvSpPr>
        <p:spPr/>
        <p:txBody>
          <a:bodyPr/>
          <a:p>
            <a:endParaRPr lang="fr-FR"/>
          </a:p>
        </p:txBody>
      </p:sp>
      <p:pic>
        <p:nvPicPr>
          <p:cNvPr id="2097162" name="Image 2097151"/>
          <p:cNvPicPr>
            <a:picLocks/>
          </p:cNvPicPr>
          <p:nvPr/>
        </p:nvPicPr>
        <p:blipFill>
          <a:blip xmlns:r="http://schemas.openxmlformats.org/officeDocument/2006/relationships" r:embed="rId1" cstate="print"/>
          <a:stretch>
            <a:fillRect/>
          </a:stretch>
        </p:blipFill>
        <p:spPr>
          <a:xfrm>
            <a:off x="0" y="0"/>
            <a:ext cx="10801350" cy="6791535"/>
          </a:xfrm>
          <a:prstGeom prst="rect"/>
        </p:spPr>
      </p:pic>
      <p:pic>
        <p:nvPicPr>
          <p:cNvPr id="2097163" name="Image 2097152"/>
          <p:cNvPicPr>
            <a:picLocks/>
          </p:cNvPicPr>
          <p:nvPr/>
        </p:nvPicPr>
        <p:blipFill>
          <a:blip xmlns:r="http://schemas.openxmlformats.org/officeDocument/2006/relationships" r:embed="rId1" cstate="print"/>
          <a:stretch>
            <a:fillRect/>
          </a:stretch>
        </p:blipFill>
        <p:spPr>
          <a:xfrm>
            <a:off x="0" y="24501"/>
            <a:ext cx="10801350" cy="6791535"/>
          </a:xfrm>
          <a:prstGeom prst="rect"/>
        </p:spPr>
      </p:pic>
      <p:sp>
        <p:nvSpPr>
          <p:cNvPr id="1048662" name="Hexagone 1048587"/>
          <p:cNvSpPr/>
          <p:nvPr/>
        </p:nvSpPr>
        <p:spPr>
          <a:xfrm>
            <a:off x="477501" y="1128737"/>
            <a:ext cx="4923174" cy="4583064"/>
          </a:xfrm>
          <a:prstGeom prst="hexagon"/>
        </p:spPr>
        <p:style>
          <a:lnRef idx="2">
            <a:schemeClr val="dk1"/>
          </a:lnRef>
          <a:fillRef idx="1">
            <a:schemeClr val="lt1"/>
          </a:fillRef>
          <a:effectRef idx="0">
            <a:schemeClr val="dk1"/>
          </a:effectRef>
          <a:fontRef idx="minor">
            <a:schemeClr val="dk1"/>
          </a:fontRef>
        </p:style>
        <p:txBody>
          <a:bodyPr anchor="ctr"/>
          <a:p>
            <a:pPr algn="ctr"/>
            <a:r>
              <a:rPr lang="fr-FR"/>
              <a:t>Les facteures qui influent sur le dosage d'acide urique:</a:t>
            </a:r>
          </a:p>
          <a:p>
            <a:pPr algn="ctr"/>
            <a:r>
              <a:rPr lang="fr-FR"/>
              <a:t>De nombreux facteures sont susceptibles de faire varier le taux d'AU dans le sang citons notamment:</a:t>
            </a:r>
          </a:p>
          <a:p>
            <a:pPr algn="ctr"/>
            <a:r>
              <a:rPr lang="fr-FR"/>
              <a:t>1_les aliments (pauvres ou riches en purines</a:t>
            </a:r>
            <a:r>
              <a:rPr altLang="fr-FR" lang="en-US"/>
              <a:t>)</a:t>
            </a:r>
            <a:endParaRPr lang="fr-FR"/>
          </a:p>
          <a:p>
            <a:pPr algn="ctr"/>
            <a:r>
              <a:rPr altLang="fr-FR" lang="en-US"/>
              <a:t>2</a:t>
            </a:r>
            <a:r>
              <a:rPr altLang="en-US" lang="fr-FR"/>
              <a:t>–Des médicaments </a:t>
            </a:r>
            <a:endParaRPr lang="fr-FR"/>
          </a:p>
          <a:p>
            <a:pPr algn="ctr"/>
            <a:r>
              <a:rPr altLang="fr-FR" lang="en-US"/>
              <a:t>3</a:t>
            </a:r>
            <a:r>
              <a:rPr altLang="en-US" lang="fr-FR"/>
              <a:t>–3_ l’âge.</a:t>
            </a:r>
            <a:endParaRPr lang="fr-FR"/>
          </a:p>
          <a:p>
            <a:pPr algn="ctr"/>
            <a:r>
              <a:rPr lang="fr-FR"/>
              <a:t>4_ le sexe.</a:t>
            </a:r>
          </a:p>
          <a:p>
            <a:pPr algn="ctr"/>
            <a:r>
              <a:rPr lang="fr-FR"/>
              <a:t>5_l'alcoolisme</a:t>
            </a:r>
          </a:p>
          <a:p>
            <a:pPr algn="ctr"/>
            <a:r>
              <a:rPr altLang="fr-FR" lang="en-US"/>
              <a:t>6</a:t>
            </a:r>
            <a:r>
              <a:rPr altLang="en-US" lang="fr-FR"/>
              <a:t>– les facteures génétiques</a:t>
            </a:r>
            <a:endParaRPr lang="fr-FR"/>
          </a:p>
          <a:p>
            <a:pPr algn="ctr"/>
            <a:r>
              <a:rPr altLang="fr-FR" lang="en-US"/>
              <a:t>7</a:t>
            </a:r>
            <a:r>
              <a:rPr altLang="en-US" lang="fr-FR"/>
              <a:t>– Obésité:</a:t>
            </a:r>
            <a:endParaRPr lang="fr-FR"/>
          </a:p>
        </p:txBody>
      </p:sp>
      <p:sp>
        <p:nvSpPr>
          <p:cNvPr id="1048663" name="Hexagone 1048588"/>
          <p:cNvSpPr/>
          <p:nvPr/>
        </p:nvSpPr>
        <p:spPr>
          <a:xfrm>
            <a:off x="5400674" y="1128735"/>
            <a:ext cx="4923174" cy="4583064"/>
          </a:xfrm>
          <a:prstGeom prst="hexagon"/>
        </p:spPr>
        <p:style>
          <a:lnRef idx="2">
            <a:schemeClr val="dk1"/>
          </a:lnRef>
          <a:fillRef idx="1">
            <a:schemeClr val="lt1"/>
          </a:fillRef>
          <a:effectRef idx="0">
            <a:schemeClr val="dk1"/>
          </a:effectRef>
          <a:fontRef idx="minor">
            <a:schemeClr val="dk1"/>
          </a:fontRef>
        </p:style>
        <p:txBody>
          <a:bodyPr anchor="ctr"/>
          <a:p>
            <a:pPr algn="ctr"/>
            <a:r>
              <a:rPr dirty="0" lang="fr-FR"/>
              <a:t>méthode</a:t>
            </a:r>
            <a:r>
              <a:rPr altLang="fr-FR" dirty="0" lang="en-US"/>
              <a:t> </a:t>
            </a:r>
            <a:r>
              <a:rPr altLang="fr-FR" dirty="0" lang="en-US" err="1"/>
              <a:t>enzymatique</a:t>
            </a:r>
            <a:r>
              <a:rPr altLang="fr-FR" dirty="0" lang="en-US"/>
              <a:t>:</a:t>
            </a:r>
            <a:r>
              <a:rPr dirty="0" lang="fr-FR"/>
              <a:t> </a:t>
            </a:r>
          </a:p>
          <a:p>
            <a:pPr algn="ctr"/>
            <a:r>
              <a:rPr dirty="0" lang="fr-FR"/>
              <a:t>Quelles que soient les méthodes utilisées, la première étape consiste à oxyder l'AU en allantoïne en présence d'oxygène . Cette réaction et catalysée par </a:t>
            </a:r>
            <a:r>
              <a:rPr dirty="0" lang="fr-FR" err="1"/>
              <a:t>uricase</a:t>
            </a:r>
            <a:endParaRPr dirty="0" lang="fr-FR"/>
          </a:p>
          <a:p>
            <a:pPr algn="ctr"/>
            <a:r>
              <a:rPr dirty="0" lang="fr-FR"/>
              <a:t>Le Principe de cette méthode consiste à oxyder un chromogène incolore sous forme réduite en un dérivé oxydé coloré. </a:t>
            </a:r>
          </a:p>
        </p:txBody>
      </p:sp>
      <p:sp>
        <p:nvSpPr>
          <p:cNvPr id="1048664" name="ZoneTexte 1048589"/>
          <p:cNvSpPr txBox="1"/>
          <p:nvPr/>
        </p:nvSpPr>
        <p:spPr>
          <a:xfrm>
            <a:off x="1132525" y="298555"/>
            <a:ext cx="9051563" cy="510539"/>
          </a:xfrm>
          <a:prstGeom prst="rect"/>
        </p:spPr>
        <p:txBody>
          <a:bodyPr rtlCol="0" wrap="square">
            <a:spAutoFit/>
          </a:bodyPr>
          <a:p>
            <a:r>
              <a:rPr altLang="fr-FR" sz="2800" lang="en-US">
                <a:solidFill>
                  <a:srgbClr val="000000"/>
                </a:solidFill>
              </a:rPr>
              <a:t>R</a:t>
            </a:r>
            <a:r>
              <a:rPr altLang="en-US" sz="2800" lang="fr-FR">
                <a:solidFill>
                  <a:srgbClr val="000000"/>
                </a:solidFill>
              </a:rPr>
              <a:t>é</a:t>
            </a:r>
            <a:r>
              <a:rPr altLang="fr-FR" sz="2800" lang="en-US">
                <a:solidFill>
                  <a:srgbClr val="000000"/>
                </a:solidFill>
              </a:rPr>
              <a:t>f</a:t>
            </a:r>
            <a:r>
              <a:rPr altLang="en-US" sz="2800" lang="fr-FR">
                <a:solidFill>
                  <a:srgbClr val="000000"/>
                </a:solidFill>
              </a:rPr>
              <a:t>é</a:t>
            </a:r>
            <a:r>
              <a:rPr altLang="fr-FR" sz="2800" lang="en-US">
                <a:solidFill>
                  <a:srgbClr val="000000"/>
                </a:solidFill>
              </a:rPr>
              <a:t>rentiel th</a:t>
            </a:r>
            <a:r>
              <a:rPr altLang="en-US" sz="2800" lang="fr-FR">
                <a:solidFill>
                  <a:srgbClr val="000000"/>
                </a:solidFill>
              </a:rPr>
              <a:t>é</a:t>
            </a:r>
            <a:r>
              <a:rPr altLang="fr-FR" sz="2800" lang="en-US">
                <a:solidFill>
                  <a:srgbClr val="000000"/>
                </a:solidFill>
              </a:rPr>
              <a:t>orique  </a:t>
            </a:r>
            <a:endParaRPr sz="2800" lang="fr-FR">
              <a:solidFill>
                <a:srgbClr val="000000"/>
              </a:solidFill>
            </a:endParaRPr>
          </a:p>
        </p:txBody>
      </p:sp>
    </p:spTree>
  </p:cSld>
  <p:clrMapOvr>
    <a:masterClrMapping/>
  </p:clrMapOvr>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dpi="0">
          <a:blip xmlns:r="http://schemas.openxmlformats.org/officeDocument/2006/relationships" r:embed="rId1" cstate="print">
            <a:alphaModFix amt="35000"/>
            <a:lum/>
          </a:blip>
          <a:srcRect/>
          <a:stretch>
            <a:fillRect/>
          </a:stretch>
        </a:blipFill>
      </p:bgPr>
    </p:bg>
    <p:spTree>
      <p:nvGrpSpPr>
        <p:cNvPr id="50" name=""/>
        <p:cNvGrpSpPr/>
        <p:nvPr/>
      </p:nvGrpSpPr>
      <p:grpSpPr>
        <a:xfrm>
          <a:off x="0" y="0"/>
          <a:ext cx="0" cy="0"/>
          <a:chOff x="0" y="0"/>
          <a:chExt cx="0" cy="0"/>
        </a:xfrm>
      </p:grpSpPr>
      <p:sp>
        <p:nvSpPr>
          <p:cNvPr id="1048665" name="Titre 1"/>
          <p:cNvSpPr>
            <a:spLocks noGrp="1"/>
          </p:cNvSpPr>
          <p:nvPr>
            <p:ph type="title"/>
          </p:nvPr>
        </p:nvSpPr>
        <p:spPr/>
        <p:txBody>
          <a:bodyPr/>
          <a:p>
            <a:endParaRPr lang="fr-FR"/>
          </a:p>
        </p:txBody>
      </p:sp>
      <p:sp>
        <p:nvSpPr>
          <p:cNvPr id="1048666" name="Espace réservé du contenu 2"/>
          <p:cNvSpPr>
            <a:spLocks noGrp="1"/>
          </p:cNvSpPr>
          <p:nvPr>
            <p:ph idx="1"/>
          </p:nvPr>
        </p:nvSpPr>
        <p:spPr/>
        <p:txBody>
          <a:bodyPr/>
          <a:p>
            <a:endParaRPr dirty="0" lang="fr-FR"/>
          </a:p>
        </p:txBody>
      </p:sp>
      <p:sp>
        <p:nvSpPr>
          <p:cNvPr id="1048667" name="Rectangle 1"/>
          <p:cNvSpPr>
            <a:spLocks noChangeArrowheads="1"/>
          </p:cNvSpPr>
          <p:nvPr/>
        </p:nvSpPr>
        <p:spPr bwMode="auto">
          <a:xfrm>
            <a:off x="590668" y="1118370"/>
            <a:ext cx="9704406" cy="1580491"/>
          </a:xfrm>
          <a:prstGeom prst="rect"/>
          <a:noFill/>
          <a:ln w="9525">
            <a:noFill/>
            <a:miter lim="800000"/>
            <a:headEnd/>
            <a:tailEnd/>
          </a:ln>
          <a:effectLst>
            <a:softEdge rad="127000"/>
          </a:effectLst>
        </p:spPr>
        <p:style>
          <a:lnRef idx="0">
            <a:scrgbClr r="0" g="0" b="0"/>
          </a:lnRef>
          <a:fillRef idx="1003">
            <a:schemeClr val="lt1"/>
          </a:fillRef>
          <a:effectRef idx="0">
            <a:scrgbClr r="0" g="0" b="0"/>
          </a:effectRef>
          <a:fontRef idx="major">
            <a:srgbClr val="000000"/>
          </a:fontRef>
        </p:style>
        <p:txBody>
          <a:bodyPr anchor="ctr" anchorCtr="0" bIns="47295" compatLnSpc="1" lIns="94588" numCol="1" rIns="94588" tIns="47295" vert="horz" wrap="square">
            <a:prstTxWarp prst="textNoShape"/>
            <a:spAutoFit/>
          </a:bodyPr>
          <a:p>
            <a:pPr algn="ctr" fontAlgn="base">
              <a:spcBef>
                <a:spcPct val="0"/>
              </a:spcBef>
              <a:spcAft>
                <a:spcPct val="0"/>
              </a:spcAft>
            </a:pPr>
            <a:r>
              <a:rPr b="1" dirty="0" sz="10000" lang="fr-FR" smtClean="0">
                <a:solidFill>
                  <a:srgbClr val="00CCFF"/>
                </a:solidFill>
                <a:latin typeface="Brush Script MT" pitchFamily="66" charset="0"/>
                <a:ea typeface="Calibri" pitchFamily="34" charset="0"/>
                <a:cs typeface="Times New Roman" pitchFamily="18" charset="0"/>
              </a:rPr>
              <a:t>Cadre pratique</a:t>
            </a:r>
            <a:endParaRPr dirty="0" sz="2500" lang="fr-FR" smtClean="0">
              <a:solidFill>
                <a:srgbClr val="00CCFF"/>
              </a:solidFill>
              <a:latin typeface="Brush Script MT" pitchFamily="66" charset="0"/>
              <a:cs typeface="Arial" pitchFamily="34" charset="0"/>
            </a:endParaRPr>
          </a:p>
        </p:txBody>
      </p:sp>
      <p:sp>
        <p:nvSpPr>
          <p:cNvPr id="1048668" name="Flèche vers le bas 5"/>
          <p:cNvSpPr/>
          <p:nvPr/>
        </p:nvSpPr>
        <p:spPr>
          <a:xfrm>
            <a:off x="2491362" y="3061147"/>
            <a:ext cx="337545" cy="1638890"/>
          </a:xfrm>
          <a:prstGeom prst="downArrow"/>
          <a:solidFill>
            <a:srgbClr val="3399FF"/>
          </a:solidFill>
        </p:spPr>
        <p:style>
          <a:lnRef idx="0">
            <a:schemeClr val="accent1"/>
          </a:lnRef>
          <a:fillRef idx="3">
            <a:schemeClr val="accent1"/>
          </a:fillRef>
          <a:effectRef idx="3">
            <a:schemeClr val="accent1"/>
          </a:effectRef>
          <a:fontRef idx="minor">
            <a:schemeClr val="lt1"/>
          </a:fontRef>
        </p:style>
        <p:txBody>
          <a:bodyPr anchor="ctr" bIns="47295" lIns="94588" rIns="94588" rtlCol="0" tIns="47295"/>
          <a:p>
            <a:pPr algn="ctr"/>
            <a:endParaRPr lang="fr-FR"/>
          </a:p>
        </p:txBody>
      </p:sp>
      <p:sp>
        <p:nvSpPr>
          <p:cNvPr id="1048669" name="Flèche vers le bas 6"/>
          <p:cNvSpPr/>
          <p:nvPr/>
        </p:nvSpPr>
        <p:spPr>
          <a:xfrm>
            <a:off x="8063526" y="3061147"/>
            <a:ext cx="337545" cy="1638890"/>
          </a:xfrm>
          <a:prstGeom prst="downArrow"/>
          <a:solidFill>
            <a:srgbClr val="3399FF"/>
          </a:solidFill>
        </p:spPr>
        <p:style>
          <a:lnRef idx="0">
            <a:schemeClr val="accent1"/>
          </a:lnRef>
          <a:fillRef idx="3">
            <a:schemeClr val="accent1"/>
          </a:fillRef>
          <a:effectRef idx="3">
            <a:schemeClr val="accent1"/>
          </a:effectRef>
          <a:fontRef idx="minor">
            <a:schemeClr val="lt1"/>
          </a:fontRef>
        </p:style>
        <p:txBody>
          <a:bodyPr anchor="ctr" bIns="47295" lIns="94588" rIns="94588" rtlCol="0" tIns="47295"/>
          <a:p>
            <a:pPr algn="ctr"/>
            <a:endParaRPr lang="fr-FR"/>
          </a:p>
        </p:txBody>
      </p:sp>
      <p:sp>
        <p:nvSpPr>
          <p:cNvPr id="1048670" name="Flèche vers le bas 7"/>
          <p:cNvSpPr/>
          <p:nvPr/>
        </p:nvSpPr>
        <p:spPr>
          <a:xfrm>
            <a:off x="5277444" y="3063079"/>
            <a:ext cx="337545" cy="1638890"/>
          </a:xfrm>
          <a:prstGeom prst="downArrow"/>
          <a:solidFill>
            <a:srgbClr val="3399FF"/>
          </a:solidFill>
        </p:spPr>
        <p:style>
          <a:lnRef idx="0">
            <a:schemeClr val="accent1"/>
          </a:lnRef>
          <a:fillRef idx="3">
            <a:schemeClr val="accent1"/>
          </a:fillRef>
          <a:effectRef idx="3">
            <a:schemeClr val="accent1"/>
          </a:effectRef>
          <a:fontRef idx="minor">
            <a:schemeClr val="lt1"/>
          </a:fontRef>
        </p:style>
        <p:txBody>
          <a:bodyPr anchor="ctr" bIns="47295" lIns="94588" rIns="94588" rtlCol="0" tIns="47295"/>
          <a:p>
            <a:pPr algn="ctr"/>
            <a:endParaRPr lang="fr-FR"/>
          </a:p>
        </p:txBody>
      </p:sp>
      <p:sp>
        <p:nvSpPr>
          <p:cNvPr id="1048671" name="Organigramme : Alternative 9"/>
          <p:cNvSpPr/>
          <p:nvPr/>
        </p:nvSpPr>
        <p:spPr>
          <a:xfrm>
            <a:off x="1284507" y="5137692"/>
            <a:ext cx="2615970" cy="1140097"/>
          </a:xfrm>
          <a:prstGeom prst="flowChartAlternateProcess"/>
          <a:ln>
            <a:noFill/>
          </a:ln>
          <a:effectLst>
            <a:outerShdw algn="t" blurRad="50800" dir="5400000" dist="38100"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bIns="47295" lIns="94588" rIns="94588" rtlCol="0" tIns="47295"/>
          <a:p>
            <a:pPr algn="ctr"/>
            <a:r>
              <a:rPr dirty="0" sz="2000" lang="fr-FR" smtClean="0">
                <a:latin typeface="Georgia" pitchFamily="18" charset="0"/>
                <a:cs typeface="Aharoni" pitchFamily="2" charset="-79"/>
              </a:rPr>
              <a:t>La méthodologie de recherche</a:t>
            </a:r>
            <a:endParaRPr dirty="0" sz="2000" lang="fr-FR">
              <a:latin typeface="Georgia" pitchFamily="18" charset="0"/>
              <a:cs typeface="Aharoni" pitchFamily="2" charset="-79"/>
            </a:endParaRPr>
          </a:p>
        </p:txBody>
      </p:sp>
      <p:sp>
        <p:nvSpPr>
          <p:cNvPr id="1048672" name="Organigramme : Alternative 11"/>
          <p:cNvSpPr/>
          <p:nvPr/>
        </p:nvSpPr>
        <p:spPr>
          <a:xfrm>
            <a:off x="4142027" y="5144064"/>
            <a:ext cx="2615970" cy="1140097"/>
          </a:xfrm>
          <a:prstGeom prst="flowChartAlternateProcess"/>
          <a:ln>
            <a:noFill/>
          </a:ln>
          <a:effectLst>
            <a:outerShdw algn="t" blurRad="50800" dir="5400000" dist="38100"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bIns="47295" lIns="94588" rIns="94588" rtlCol="0" tIns="47295"/>
          <a:p>
            <a:pPr algn="ctr"/>
            <a:r>
              <a:rPr dirty="0" sz="2000" lang="fr-FR" smtClean="0">
                <a:latin typeface="Georgia" pitchFamily="18" charset="0"/>
                <a:cs typeface="Aharoni" pitchFamily="2" charset="-79"/>
              </a:rPr>
              <a:t>L’interprétation et l’analyse des données</a:t>
            </a:r>
          </a:p>
        </p:txBody>
      </p:sp>
      <p:sp>
        <p:nvSpPr>
          <p:cNvPr id="1048673" name="Organigramme : Alternative 12"/>
          <p:cNvSpPr/>
          <p:nvPr/>
        </p:nvSpPr>
        <p:spPr>
          <a:xfrm>
            <a:off x="6931747" y="5144064"/>
            <a:ext cx="2615970" cy="1140097"/>
          </a:xfrm>
          <a:prstGeom prst="flowChartAlternateProcess"/>
          <a:ln>
            <a:noFill/>
          </a:ln>
          <a:effectLst>
            <a:outerShdw algn="t" blurRad="50800" dir="5400000" dist="38100"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bIns="47295" lIns="94588" rIns="94588" rtlCol="0" tIns="47295"/>
          <a:p>
            <a:pPr algn="ctr"/>
            <a:r>
              <a:rPr dirty="0" sz="2000" lang="fr-FR" smtClean="0">
                <a:latin typeface="Georgia" pitchFamily="18" charset="0"/>
                <a:cs typeface="Aharoni" pitchFamily="2" charset="-79"/>
              </a:rPr>
              <a:t>L’analyse de questionnaire</a:t>
            </a:r>
            <a:endParaRPr dirty="0" sz="2000" lang="fr-FR">
              <a:latin typeface="Georgia" pitchFamily="18" charset="0"/>
              <a:cs typeface="Aharoni" pitchFamily="2" charset="-79"/>
            </a:endParaRP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47" presetSubtype="0">
                                  <p:stCondLst>
                                    <p:cond delay="0"/>
                                  </p:stCondLst>
                                  <p:childTnLst>
                                    <p:set>
                                      <p:cBhvr>
                                        <p:cTn dur="1" fill="hold" id="6">
                                          <p:stCondLst>
                                            <p:cond delay="0"/>
                                          </p:stCondLst>
                                        </p:cTn>
                                        <p:tgtEl>
                                          <p:spTgt spid="1048667"/>
                                        </p:tgtEl>
                                        <p:attrNameLst>
                                          <p:attrName>style.visibility</p:attrName>
                                        </p:attrNameLst>
                                      </p:cBhvr>
                                      <p:to>
                                        <p:strVal val="visible"/>
                                      </p:to>
                                    </p:set>
                                    <p:animEffect transition="in" filter="fade">
                                      <p:cBhvr>
                                        <p:cTn dur="1000" id="7"/>
                                        <p:tgtEl>
                                          <p:spTgt spid="1048667"/>
                                        </p:tgtEl>
                                      </p:cBhvr>
                                    </p:animEffect>
                                    <p:anim calcmode="lin" valueType="num">
                                      <p:cBhvr>
                                        <p:cTn dur="1000" fill="hold" id="8"/>
                                        <p:tgtEl>
                                          <p:spTgt spid="1048667"/>
                                        </p:tgtEl>
                                        <p:attrNameLst>
                                          <p:attrName>ppt_x</p:attrName>
                                        </p:attrNameLst>
                                      </p:cBhvr>
                                      <p:tavLst>
                                        <p:tav tm="0">
                                          <p:val>
                                            <p:strVal val="#ppt_x"/>
                                          </p:val>
                                        </p:tav>
                                        <p:tav tm="100000">
                                          <p:val>
                                            <p:strVal val="#ppt_x"/>
                                          </p:val>
                                        </p:tav>
                                      </p:tavLst>
                                    </p:anim>
                                    <p:anim calcmode="lin" valueType="num">
                                      <p:cBhvr>
                                        <p:cTn dur="1000" fill="hold" id="9"/>
                                        <p:tgtEl>
                                          <p:spTgt spid="1048667"/>
                                        </p:tgtEl>
                                        <p:attrNameLst>
                                          <p:attrName>ppt_y</p:attrName>
                                        </p:attrNameLst>
                                      </p:cBhvr>
                                      <p:tavLst>
                                        <p:tav tm="0">
                                          <p:val>
                                            <p:strVal val="#ppt_y-.1"/>
                                          </p:val>
                                        </p:tav>
                                        <p:tav tm="100000">
                                          <p:val>
                                            <p:strVal val="#ppt_y"/>
                                          </p:val>
                                        </p:tav>
                                      </p:tavLst>
                                    </p:anim>
                                  </p:childTnLst>
                                </p:cTn>
                              </p:par>
                            </p:childTnLst>
                          </p:cTn>
                        </p:par>
                      </p:childTnLst>
                    </p:cTn>
                  </p:par>
                  <p:par>
                    <p:cTn fill="hold" id="10">
                      <p:stCondLst>
                        <p:cond delay="indefinite"/>
                      </p:stCondLst>
                      <p:childTnLst>
                        <p:par>
                          <p:cTn fill="hold" id="11">
                            <p:stCondLst>
                              <p:cond delay="0"/>
                            </p:stCondLst>
                            <p:childTnLst>
                              <p:par>
                                <p:cTn fill="hold" grpId="0" id="12" nodeType="clickEffect" presetClass="entr" presetID="47" presetSubtype="0">
                                  <p:stCondLst>
                                    <p:cond delay="0"/>
                                  </p:stCondLst>
                                  <p:childTnLst>
                                    <p:set>
                                      <p:cBhvr>
                                        <p:cTn dur="1" fill="hold" id="13">
                                          <p:stCondLst>
                                            <p:cond delay="0"/>
                                          </p:stCondLst>
                                        </p:cTn>
                                        <p:tgtEl>
                                          <p:spTgt spid="1048668"/>
                                        </p:tgtEl>
                                        <p:attrNameLst>
                                          <p:attrName>style.visibility</p:attrName>
                                        </p:attrNameLst>
                                      </p:cBhvr>
                                      <p:to>
                                        <p:strVal val="visible"/>
                                      </p:to>
                                    </p:set>
                                    <p:animEffect transition="in" filter="fade">
                                      <p:cBhvr>
                                        <p:cTn dur="1000" id="14"/>
                                        <p:tgtEl>
                                          <p:spTgt spid="1048668"/>
                                        </p:tgtEl>
                                      </p:cBhvr>
                                    </p:animEffect>
                                    <p:anim calcmode="lin" valueType="num">
                                      <p:cBhvr>
                                        <p:cTn dur="1000" fill="hold" id="15"/>
                                        <p:tgtEl>
                                          <p:spTgt spid="1048668"/>
                                        </p:tgtEl>
                                        <p:attrNameLst>
                                          <p:attrName>ppt_x</p:attrName>
                                        </p:attrNameLst>
                                      </p:cBhvr>
                                      <p:tavLst>
                                        <p:tav tm="0">
                                          <p:val>
                                            <p:strVal val="#ppt_x"/>
                                          </p:val>
                                        </p:tav>
                                        <p:tav tm="100000">
                                          <p:val>
                                            <p:strVal val="#ppt_x"/>
                                          </p:val>
                                        </p:tav>
                                      </p:tavLst>
                                    </p:anim>
                                    <p:anim calcmode="lin" valueType="num">
                                      <p:cBhvr>
                                        <p:cTn dur="1000" fill="hold" id="16"/>
                                        <p:tgtEl>
                                          <p:spTgt spid="1048668"/>
                                        </p:tgtEl>
                                        <p:attrNameLst>
                                          <p:attrName>ppt_y</p:attrName>
                                        </p:attrNameLst>
                                      </p:cBhvr>
                                      <p:tavLst>
                                        <p:tav tm="0">
                                          <p:val>
                                            <p:strVal val="#ppt_y-.1"/>
                                          </p:val>
                                        </p:tav>
                                        <p:tav tm="100000">
                                          <p:val>
                                            <p:strVal val="#ppt_y"/>
                                          </p:val>
                                        </p:tav>
                                      </p:tavLst>
                                    </p:anim>
                                  </p:childTnLst>
                                </p:cTn>
                              </p:par>
                              <p:par>
                                <p:cTn fill="hold" grpId="0" id="17" nodeType="withEffect" presetClass="entr" presetID="47" presetSubtype="0">
                                  <p:stCondLst>
                                    <p:cond delay="0"/>
                                  </p:stCondLst>
                                  <p:childTnLst>
                                    <p:set>
                                      <p:cBhvr>
                                        <p:cTn dur="1" fill="hold" id="18">
                                          <p:stCondLst>
                                            <p:cond delay="0"/>
                                          </p:stCondLst>
                                        </p:cTn>
                                        <p:tgtEl>
                                          <p:spTgt spid="1048671"/>
                                        </p:tgtEl>
                                        <p:attrNameLst>
                                          <p:attrName>style.visibility</p:attrName>
                                        </p:attrNameLst>
                                      </p:cBhvr>
                                      <p:to>
                                        <p:strVal val="visible"/>
                                      </p:to>
                                    </p:set>
                                    <p:animEffect transition="in" filter="fade">
                                      <p:cBhvr>
                                        <p:cTn dur="1000" id="19"/>
                                        <p:tgtEl>
                                          <p:spTgt spid="1048671"/>
                                        </p:tgtEl>
                                      </p:cBhvr>
                                    </p:animEffect>
                                    <p:anim calcmode="lin" valueType="num">
                                      <p:cBhvr>
                                        <p:cTn dur="1000" fill="hold" id="20"/>
                                        <p:tgtEl>
                                          <p:spTgt spid="1048671"/>
                                        </p:tgtEl>
                                        <p:attrNameLst>
                                          <p:attrName>ppt_x</p:attrName>
                                        </p:attrNameLst>
                                      </p:cBhvr>
                                      <p:tavLst>
                                        <p:tav tm="0">
                                          <p:val>
                                            <p:strVal val="#ppt_x"/>
                                          </p:val>
                                        </p:tav>
                                        <p:tav tm="100000">
                                          <p:val>
                                            <p:strVal val="#ppt_x"/>
                                          </p:val>
                                        </p:tav>
                                      </p:tavLst>
                                    </p:anim>
                                    <p:anim calcmode="lin" valueType="num">
                                      <p:cBhvr>
                                        <p:cTn dur="1000" fill="hold" id="21"/>
                                        <p:tgtEl>
                                          <p:spTgt spid="1048671"/>
                                        </p:tgtEl>
                                        <p:attrNameLst>
                                          <p:attrName>ppt_y</p:attrName>
                                        </p:attrNameLst>
                                      </p:cBhvr>
                                      <p:tavLst>
                                        <p:tav tm="0">
                                          <p:val>
                                            <p:strVal val="#ppt_y-.1"/>
                                          </p:val>
                                        </p:tav>
                                        <p:tav tm="100000">
                                          <p:val>
                                            <p:strVal val="#ppt_y"/>
                                          </p:val>
                                        </p:tav>
                                      </p:tavLst>
                                    </p:anim>
                                  </p:childTnLst>
                                </p:cTn>
                              </p:par>
                            </p:childTnLst>
                          </p:cTn>
                        </p:par>
                      </p:childTnLst>
                    </p:cTn>
                  </p:par>
                  <p:par>
                    <p:cTn fill="hold" id="22">
                      <p:stCondLst>
                        <p:cond delay="indefinite"/>
                      </p:stCondLst>
                      <p:childTnLst>
                        <p:par>
                          <p:cTn fill="hold" id="23">
                            <p:stCondLst>
                              <p:cond delay="0"/>
                            </p:stCondLst>
                            <p:childTnLst>
                              <p:par>
                                <p:cTn fill="hold" grpId="0" id="24" nodeType="clickEffect" presetClass="entr" presetID="47" presetSubtype="0">
                                  <p:stCondLst>
                                    <p:cond delay="0"/>
                                  </p:stCondLst>
                                  <p:childTnLst>
                                    <p:set>
                                      <p:cBhvr>
                                        <p:cTn dur="1" fill="hold" id="25">
                                          <p:stCondLst>
                                            <p:cond delay="0"/>
                                          </p:stCondLst>
                                        </p:cTn>
                                        <p:tgtEl>
                                          <p:spTgt spid="1048670"/>
                                        </p:tgtEl>
                                        <p:attrNameLst>
                                          <p:attrName>style.visibility</p:attrName>
                                        </p:attrNameLst>
                                      </p:cBhvr>
                                      <p:to>
                                        <p:strVal val="visible"/>
                                      </p:to>
                                    </p:set>
                                    <p:animEffect transition="in" filter="fade">
                                      <p:cBhvr>
                                        <p:cTn dur="1000" id="26"/>
                                        <p:tgtEl>
                                          <p:spTgt spid="1048670"/>
                                        </p:tgtEl>
                                      </p:cBhvr>
                                    </p:animEffect>
                                    <p:anim calcmode="lin" valueType="num">
                                      <p:cBhvr>
                                        <p:cTn dur="1000" fill="hold" id="27"/>
                                        <p:tgtEl>
                                          <p:spTgt spid="1048670"/>
                                        </p:tgtEl>
                                        <p:attrNameLst>
                                          <p:attrName>ppt_x</p:attrName>
                                        </p:attrNameLst>
                                      </p:cBhvr>
                                      <p:tavLst>
                                        <p:tav tm="0">
                                          <p:val>
                                            <p:strVal val="#ppt_x"/>
                                          </p:val>
                                        </p:tav>
                                        <p:tav tm="100000">
                                          <p:val>
                                            <p:strVal val="#ppt_x"/>
                                          </p:val>
                                        </p:tav>
                                      </p:tavLst>
                                    </p:anim>
                                    <p:anim calcmode="lin" valueType="num">
                                      <p:cBhvr>
                                        <p:cTn dur="1000" fill="hold" id="28"/>
                                        <p:tgtEl>
                                          <p:spTgt spid="1048670"/>
                                        </p:tgtEl>
                                        <p:attrNameLst>
                                          <p:attrName>ppt_y</p:attrName>
                                        </p:attrNameLst>
                                      </p:cBhvr>
                                      <p:tavLst>
                                        <p:tav tm="0">
                                          <p:val>
                                            <p:strVal val="#ppt_y-.1"/>
                                          </p:val>
                                        </p:tav>
                                        <p:tav tm="100000">
                                          <p:val>
                                            <p:strVal val="#ppt_y"/>
                                          </p:val>
                                        </p:tav>
                                      </p:tavLst>
                                    </p:anim>
                                  </p:childTnLst>
                                </p:cTn>
                              </p:par>
                              <p:par>
                                <p:cTn fill="hold" grpId="0" id="29" nodeType="withEffect" presetClass="entr" presetID="47" presetSubtype="0">
                                  <p:stCondLst>
                                    <p:cond delay="0"/>
                                  </p:stCondLst>
                                  <p:childTnLst>
                                    <p:set>
                                      <p:cBhvr>
                                        <p:cTn dur="1" fill="hold" id="30">
                                          <p:stCondLst>
                                            <p:cond delay="0"/>
                                          </p:stCondLst>
                                        </p:cTn>
                                        <p:tgtEl>
                                          <p:spTgt spid="1048672"/>
                                        </p:tgtEl>
                                        <p:attrNameLst>
                                          <p:attrName>style.visibility</p:attrName>
                                        </p:attrNameLst>
                                      </p:cBhvr>
                                      <p:to>
                                        <p:strVal val="visible"/>
                                      </p:to>
                                    </p:set>
                                    <p:animEffect transition="in" filter="fade">
                                      <p:cBhvr>
                                        <p:cTn dur="1000" id="31"/>
                                        <p:tgtEl>
                                          <p:spTgt spid="1048672"/>
                                        </p:tgtEl>
                                      </p:cBhvr>
                                    </p:animEffect>
                                    <p:anim calcmode="lin" valueType="num">
                                      <p:cBhvr>
                                        <p:cTn dur="1000" fill="hold" id="32"/>
                                        <p:tgtEl>
                                          <p:spTgt spid="1048672"/>
                                        </p:tgtEl>
                                        <p:attrNameLst>
                                          <p:attrName>ppt_x</p:attrName>
                                        </p:attrNameLst>
                                      </p:cBhvr>
                                      <p:tavLst>
                                        <p:tav tm="0">
                                          <p:val>
                                            <p:strVal val="#ppt_x"/>
                                          </p:val>
                                        </p:tav>
                                        <p:tav tm="100000">
                                          <p:val>
                                            <p:strVal val="#ppt_x"/>
                                          </p:val>
                                        </p:tav>
                                      </p:tavLst>
                                    </p:anim>
                                    <p:anim calcmode="lin" valueType="num">
                                      <p:cBhvr>
                                        <p:cTn dur="1000" fill="hold" id="33"/>
                                        <p:tgtEl>
                                          <p:spTgt spid="1048672"/>
                                        </p:tgtEl>
                                        <p:attrNameLst>
                                          <p:attrName>ppt_y</p:attrName>
                                        </p:attrNameLst>
                                      </p:cBhvr>
                                      <p:tavLst>
                                        <p:tav tm="0">
                                          <p:val>
                                            <p:strVal val="#ppt_y-.1"/>
                                          </p:val>
                                        </p:tav>
                                        <p:tav tm="100000">
                                          <p:val>
                                            <p:strVal val="#ppt_y"/>
                                          </p:val>
                                        </p:tav>
                                      </p:tavLst>
                                    </p:anim>
                                  </p:childTnLst>
                                </p:cTn>
                              </p:par>
                            </p:childTnLst>
                          </p:cTn>
                        </p:par>
                      </p:childTnLst>
                    </p:cTn>
                  </p:par>
                  <p:par>
                    <p:cTn fill="hold" id="34">
                      <p:stCondLst>
                        <p:cond delay="indefinite"/>
                      </p:stCondLst>
                      <p:childTnLst>
                        <p:par>
                          <p:cTn fill="hold" id="35">
                            <p:stCondLst>
                              <p:cond delay="0"/>
                            </p:stCondLst>
                            <p:childTnLst>
                              <p:par>
                                <p:cTn fill="hold" grpId="0" id="36" nodeType="clickEffect" presetClass="entr" presetID="47" presetSubtype="0">
                                  <p:stCondLst>
                                    <p:cond delay="0"/>
                                  </p:stCondLst>
                                  <p:childTnLst>
                                    <p:set>
                                      <p:cBhvr>
                                        <p:cTn dur="1" fill="hold" id="37">
                                          <p:stCondLst>
                                            <p:cond delay="0"/>
                                          </p:stCondLst>
                                        </p:cTn>
                                        <p:tgtEl>
                                          <p:spTgt spid="1048669"/>
                                        </p:tgtEl>
                                        <p:attrNameLst>
                                          <p:attrName>style.visibility</p:attrName>
                                        </p:attrNameLst>
                                      </p:cBhvr>
                                      <p:to>
                                        <p:strVal val="visible"/>
                                      </p:to>
                                    </p:set>
                                    <p:animEffect transition="in" filter="fade">
                                      <p:cBhvr>
                                        <p:cTn dur="1000" id="38"/>
                                        <p:tgtEl>
                                          <p:spTgt spid="1048669"/>
                                        </p:tgtEl>
                                      </p:cBhvr>
                                    </p:animEffect>
                                    <p:anim calcmode="lin" valueType="num">
                                      <p:cBhvr>
                                        <p:cTn dur="1000" fill="hold" id="39"/>
                                        <p:tgtEl>
                                          <p:spTgt spid="1048669"/>
                                        </p:tgtEl>
                                        <p:attrNameLst>
                                          <p:attrName>ppt_x</p:attrName>
                                        </p:attrNameLst>
                                      </p:cBhvr>
                                      <p:tavLst>
                                        <p:tav tm="0">
                                          <p:val>
                                            <p:strVal val="#ppt_x"/>
                                          </p:val>
                                        </p:tav>
                                        <p:tav tm="100000">
                                          <p:val>
                                            <p:strVal val="#ppt_x"/>
                                          </p:val>
                                        </p:tav>
                                      </p:tavLst>
                                    </p:anim>
                                    <p:anim calcmode="lin" valueType="num">
                                      <p:cBhvr>
                                        <p:cTn dur="1000" fill="hold" id="40"/>
                                        <p:tgtEl>
                                          <p:spTgt spid="1048669"/>
                                        </p:tgtEl>
                                        <p:attrNameLst>
                                          <p:attrName>ppt_y</p:attrName>
                                        </p:attrNameLst>
                                      </p:cBhvr>
                                      <p:tavLst>
                                        <p:tav tm="0">
                                          <p:val>
                                            <p:strVal val="#ppt_y-.1"/>
                                          </p:val>
                                        </p:tav>
                                        <p:tav tm="100000">
                                          <p:val>
                                            <p:strVal val="#ppt_y"/>
                                          </p:val>
                                        </p:tav>
                                      </p:tavLst>
                                    </p:anim>
                                  </p:childTnLst>
                                </p:cTn>
                              </p:par>
                              <p:par>
                                <p:cTn fill="hold" grpId="0" id="41" nodeType="withEffect" presetClass="entr" presetID="47" presetSubtype="0">
                                  <p:stCondLst>
                                    <p:cond delay="0"/>
                                  </p:stCondLst>
                                  <p:childTnLst>
                                    <p:set>
                                      <p:cBhvr>
                                        <p:cTn dur="1" fill="hold" id="42">
                                          <p:stCondLst>
                                            <p:cond delay="0"/>
                                          </p:stCondLst>
                                        </p:cTn>
                                        <p:tgtEl>
                                          <p:spTgt spid="1048673"/>
                                        </p:tgtEl>
                                        <p:attrNameLst>
                                          <p:attrName>style.visibility</p:attrName>
                                        </p:attrNameLst>
                                      </p:cBhvr>
                                      <p:to>
                                        <p:strVal val="visible"/>
                                      </p:to>
                                    </p:set>
                                    <p:animEffect transition="in" filter="fade">
                                      <p:cBhvr>
                                        <p:cTn dur="1000" id="43"/>
                                        <p:tgtEl>
                                          <p:spTgt spid="1048673"/>
                                        </p:tgtEl>
                                      </p:cBhvr>
                                    </p:animEffect>
                                    <p:anim calcmode="lin" valueType="num">
                                      <p:cBhvr>
                                        <p:cTn dur="1000" fill="hold" id="44"/>
                                        <p:tgtEl>
                                          <p:spTgt spid="1048673"/>
                                        </p:tgtEl>
                                        <p:attrNameLst>
                                          <p:attrName>ppt_x</p:attrName>
                                        </p:attrNameLst>
                                      </p:cBhvr>
                                      <p:tavLst>
                                        <p:tav tm="0">
                                          <p:val>
                                            <p:strVal val="#ppt_x"/>
                                          </p:val>
                                        </p:tav>
                                        <p:tav tm="100000">
                                          <p:val>
                                            <p:strVal val="#ppt_x"/>
                                          </p:val>
                                        </p:tav>
                                      </p:tavLst>
                                    </p:anim>
                                    <p:anim calcmode="lin" valueType="num">
                                      <p:cBhvr>
                                        <p:cTn dur="1000" fill="hold" id="45"/>
                                        <p:tgtEl>
                                          <p:spTgt spid="10486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67" grpId="0"/>
      <p:bldP spid="1048668" grpId="0" animBg="1"/>
      <p:bldP spid="1048669" grpId="0" animBg="1"/>
      <p:bldP spid="1048670" grpId="0" animBg="1"/>
      <p:bldP spid="1048671" grpId="0" animBg="1"/>
      <p:bldP spid="1048672" grpId="0" animBg="1"/>
      <p:bldP spid="104867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51" name=""/>
        <p:cNvGrpSpPr/>
        <p:nvPr/>
      </p:nvGrpSpPr>
      <p:grpSpPr>
        <a:xfrm>
          <a:off x="0" y="0"/>
          <a:ext cx="0" cy="0"/>
          <a:chOff x="0" y="0"/>
          <a:chExt cx="0" cy="0"/>
        </a:xfrm>
      </p:grpSpPr>
      <p:pic>
        <p:nvPicPr>
          <p:cNvPr id="2097164" name="Image 4" descr="SCP-SupplyPlanning-2x.png"/>
          <p:cNvPicPr>
            <a:picLocks noChangeAspect="1"/>
          </p:cNvPicPr>
          <p:nvPr/>
        </p:nvPicPr>
        <p:blipFill>
          <a:blip xmlns:r="http://schemas.openxmlformats.org/officeDocument/2006/relationships" r:embed="rId1" cstate="print"/>
          <a:stretch>
            <a:fillRect/>
          </a:stretch>
        </p:blipFill>
        <p:spPr>
          <a:xfrm>
            <a:off x="-171489" y="0"/>
            <a:ext cx="1766659" cy="1528786"/>
          </a:xfrm>
          <a:prstGeom prst="roundRect">
            <a:avLst>
              <a:gd name="adj" fmla="val 8594"/>
            </a:avLst>
          </a:prstGeom>
          <a:solidFill>
            <a:srgbClr val="FFFFFF">
              <a:shade val="85000"/>
            </a:srgbClr>
          </a:solidFill>
          <a:ln w="28575">
            <a:solidFill>
              <a:srgbClr val="00CCFF"/>
            </a:solidFill>
          </a:ln>
          <a:effectLst/>
        </p:spPr>
      </p:pic>
      <p:sp>
        <p:nvSpPr>
          <p:cNvPr id="1048674" name="Espace réservé du contenu 2"/>
          <p:cNvSpPr>
            <a:spLocks noGrp="1"/>
          </p:cNvSpPr>
          <p:nvPr>
            <p:ph idx="1"/>
          </p:nvPr>
        </p:nvSpPr>
        <p:spPr>
          <a:xfrm>
            <a:off x="1114395" y="1768437"/>
            <a:ext cx="9001188" cy="4652228"/>
          </a:xfrm>
        </p:spPr>
        <p:txBody>
          <a:bodyPr>
            <a:noAutofit/>
          </a:bodyPr>
          <a:p>
            <a:pPr lvl="0">
              <a:lnSpc>
                <a:spcPct val="150000"/>
              </a:lnSpc>
              <a:buFont typeface="Wingdings" pitchFamily="2" charset="2"/>
              <a:buChar char="Ø"/>
            </a:pPr>
            <a:r>
              <a:rPr b="1" dirty="0" sz="2000" i="1" lang="fr-FR" smtClean="0">
                <a:solidFill>
                  <a:srgbClr val="C00000"/>
                </a:solidFill>
                <a:latin typeface="Times New Roman" pitchFamily="18" charset="0"/>
                <a:cs typeface="Times New Roman" pitchFamily="18" charset="0"/>
              </a:rPr>
              <a:t>Objectif de recherche : </a:t>
            </a:r>
            <a:r>
              <a:rPr dirty="0" sz="2000" lang="fr-FR" smtClean="0">
                <a:latin typeface="Times New Roman" pitchFamily="18" charset="0"/>
                <a:cs typeface="Times New Roman" pitchFamily="18" charset="0"/>
              </a:rPr>
              <a:t>Démontre  et explique l’influence </a:t>
            </a:r>
            <a:r>
              <a:rPr altLang="fr-FR" dirty="0" sz="2000" lang="en-US" smtClean="0">
                <a:latin typeface="Times New Roman" pitchFamily="18" charset="0"/>
                <a:cs typeface="Times New Roman" pitchFamily="18" charset="0"/>
              </a:rPr>
              <a:t>deu temps  d'incubation sur le dosage  d'acide urique .</a:t>
            </a:r>
            <a:endParaRPr altLang="en-US" lang="zh-CN"/>
          </a:p>
          <a:p>
            <a:pPr>
              <a:buFont typeface="Wingdings" pitchFamily="2" charset="2"/>
              <a:buChar char="Ø"/>
            </a:pPr>
            <a:r>
              <a:rPr b="1" dirty="0" sz="2000" i="1" lang="fr-FR" smtClean="0">
                <a:solidFill>
                  <a:srgbClr val="C00000"/>
                </a:solidFill>
                <a:latin typeface="Times New Roman" pitchFamily="18" charset="0"/>
                <a:cs typeface="Times New Roman" pitchFamily="18" charset="0"/>
              </a:rPr>
              <a:t>Lieu de l’enquête : </a:t>
            </a:r>
            <a:r>
              <a:rPr dirty="0" sz="2000" lang="fr-FR" smtClean="0">
                <a:latin typeface="Times New Roman" pitchFamily="18" charset="0"/>
                <a:cs typeface="Times New Roman" pitchFamily="18" charset="0"/>
              </a:rPr>
              <a:t>l’</a:t>
            </a:r>
            <a:r>
              <a:rPr altLang="fr-FR" dirty="0" sz="2000" lang="en-US" smtClean="0">
                <a:latin typeface="Times New Roman" pitchFamily="18" charset="0"/>
                <a:cs typeface="Times New Roman" pitchFamily="18" charset="0"/>
              </a:rPr>
              <a:t>EPSP </a:t>
            </a:r>
            <a:r>
              <a:rPr dirty="0" sz="2000" lang="fr-FR" smtClean="0">
                <a:latin typeface="Times New Roman" pitchFamily="18" charset="0"/>
                <a:cs typeface="Times New Roman" pitchFamily="18" charset="0"/>
              </a:rPr>
              <a:t>haï  EL- Ôthmania</a:t>
            </a:r>
            <a:r>
              <a:rPr altLang="fr-FR" dirty="0" sz="2000" lang="en-US" smtClean="0">
                <a:latin typeface="Times New Roman" pitchFamily="18" charset="0"/>
                <a:cs typeface="Times New Roman" pitchFamily="18" charset="0"/>
              </a:rPr>
              <a:t> ,Oran     </a:t>
            </a:r>
            <a:endParaRPr altLang="en-US" sz="2000" lang="zh-CN"/>
          </a:p>
          <a:p>
            <a:pPr lvl="0">
              <a:buFont typeface="Wingdings" pitchFamily="2" charset="2"/>
              <a:buChar char="Ø"/>
            </a:pPr>
            <a:r>
              <a:rPr b="1" dirty="0" sz="2000" i="1" lang="fr-FR" smtClean="0">
                <a:solidFill>
                  <a:srgbClr val="C00000"/>
                </a:solidFill>
                <a:latin typeface="Times New Roman" pitchFamily="18" charset="0"/>
                <a:cs typeface="Times New Roman" pitchFamily="18" charset="0"/>
              </a:rPr>
              <a:t>Duré de l’enquête : </a:t>
            </a:r>
            <a:r>
              <a:rPr altLang="fr-FR" b="1" dirty="0" sz="2000" i="1" lang="en-US" smtClean="0">
                <a:solidFill>
                  <a:srgbClr val="36363D"/>
                </a:solidFill>
                <a:latin typeface="Times New Roman" pitchFamily="18" charset="0"/>
                <a:cs typeface="Times New Roman" pitchFamily="18" charset="0"/>
              </a:rPr>
              <a:t> 23 </a:t>
            </a:r>
            <a:r>
              <a:rPr dirty="0" sz="2000" lang="fr-FR" smtClean="0">
                <a:latin typeface="Times New Roman" pitchFamily="18" charset="0"/>
                <a:cs typeface="Times New Roman" pitchFamily="18" charset="0"/>
              </a:rPr>
              <a:t>Février 20</a:t>
            </a:r>
            <a:r>
              <a:rPr altLang="fr-FR" dirty="0" sz="2000" lang="en-US" smtClean="0">
                <a:latin typeface="Times New Roman" pitchFamily="18" charset="0"/>
                <a:cs typeface="Times New Roman" pitchFamily="18" charset="0"/>
              </a:rPr>
              <a:t>20</a:t>
            </a:r>
            <a:r>
              <a:rPr dirty="0" sz="2000" lang="fr-FR" smtClean="0">
                <a:latin typeface="Times New Roman" pitchFamily="18" charset="0"/>
                <a:cs typeface="Times New Roman" pitchFamily="18" charset="0"/>
              </a:rPr>
              <a:t> jusqu’à  le </a:t>
            </a:r>
            <a:r>
              <a:rPr altLang="fr-FR" dirty="0" sz="2000" lang="en-US" smtClean="0">
                <a:latin typeface="Times New Roman" pitchFamily="18" charset="0"/>
                <a:cs typeface="Times New Roman" pitchFamily="18" charset="0"/>
              </a:rPr>
              <a:t>19</a:t>
            </a:r>
            <a:r>
              <a:rPr dirty="0" sz="2000" lang="fr-FR" smtClean="0">
                <a:latin typeface="Times New Roman" pitchFamily="18" charset="0"/>
                <a:cs typeface="Times New Roman" pitchFamily="18" charset="0"/>
              </a:rPr>
              <a:t> Mars 20</a:t>
            </a:r>
            <a:r>
              <a:rPr altLang="fr-FR" dirty="0" sz="2000" lang="en-US" smtClean="0">
                <a:latin typeface="Times New Roman" pitchFamily="18" charset="0"/>
                <a:cs typeface="Times New Roman" pitchFamily="18" charset="0"/>
              </a:rPr>
              <a:t>20</a:t>
            </a:r>
            <a:r>
              <a:rPr dirty="0" sz="2000" lang="fr-FR" smtClean="0">
                <a:latin typeface="Times New Roman" pitchFamily="18" charset="0"/>
                <a:cs typeface="Times New Roman" pitchFamily="18" charset="0"/>
              </a:rPr>
              <a:t>.</a:t>
            </a:r>
            <a:endParaRPr altLang="en-US" lang="zh-CN"/>
          </a:p>
          <a:p>
            <a:pPr lvl="0">
              <a:buFont typeface="Wingdings" pitchFamily="2" charset="2"/>
              <a:buChar char="Ø"/>
            </a:pPr>
            <a:r>
              <a:rPr b="1" dirty="0" sz="2000" i="1" lang="fr-FR" smtClean="0">
                <a:solidFill>
                  <a:srgbClr val="C00000"/>
                </a:solidFill>
                <a:latin typeface="Times New Roman" pitchFamily="18" charset="0"/>
                <a:cs typeface="Times New Roman" pitchFamily="18" charset="0"/>
              </a:rPr>
              <a:t>Echantillonnage :</a:t>
            </a:r>
            <a:endParaRPr dirty="0" sz="2000" lang="fr-FR" smtClean="0">
              <a:solidFill>
                <a:srgbClr val="C00000"/>
              </a:solidFill>
              <a:latin typeface="Times New Roman" pitchFamily="18" charset="0"/>
              <a:cs typeface="Times New Roman" pitchFamily="18" charset="0"/>
            </a:endParaRPr>
          </a:p>
          <a:p>
            <a:pPr lvl="1">
              <a:buFont typeface="Wingdings" pitchFamily="2" charset="2"/>
              <a:buChar char="ü"/>
            </a:pPr>
            <a:r>
              <a:rPr b="1" dirty="0" sz="2000" lang="fr-FR" smtClean="0">
                <a:latin typeface="Times New Roman" pitchFamily="18" charset="0"/>
                <a:cs typeface="Times New Roman" pitchFamily="18" charset="0"/>
              </a:rPr>
              <a:t>Population cible :</a:t>
            </a:r>
            <a:r>
              <a:rPr dirty="0" sz="2000" lang="fr-FR" smtClean="0">
                <a:latin typeface="Times New Roman" pitchFamily="18" charset="0"/>
                <a:cs typeface="Times New Roman" pitchFamily="18" charset="0"/>
              </a:rPr>
              <a:t> 60 patients avec différents âges et sexes. </a:t>
            </a:r>
          </a:p>
          <a:p>
            <a:pPr lvl="1">
              <a:buFont typeface="Wingdings" pitchFamily="2" charset="2"/>
              <a:buChar char="ü"/>
            </a:pPr>
            <a:r>
              <a:rPr b="1" dirty="0" sz="2000" lang="fr-FR" smtClean="0">
                <a:latin typeface="Times New Roman" pitchFamily="18" charset="0"/>
                <a:cs typeface="Times New Roman" pitchFamily="18" charset="0"/>
              </a:rPr>
              <a:t>Population  à enquêter :</a:t>
            </a:r>
            <a:r>
              <a:rPr altLang="fr-FR" b="1" dirty="0" sz="2000" lang="en-US" smtClean="0">
                <a:latin typeface="Times New Roman" pitchFamily="18" charset="0"/>
                <a:cs typeface="Times New Roman" pitchFamily="18" charset="0"/>
              </a:rPr>
              <a:t> 10</a:t>
            </a:r>
            <a:r>
              <a:rPr b="1" dirty="0" sz="2000" lang="fr-FR" smtClean="0">
                <a:latin typeface="Times New Roman" pitchFamily="18" charset="0"/>
                <a:cs typeface="Times New Roman" pitchFamily="18" charset="0"/>
              </a:rPr>
              <a:t> </a:t>
            </a:r>
            <a:r>
              <a:rPr dirty="0" sz="2000" lang="fr-FR" smtClean="0">
                <a:latin typeface="Times New Roman"/>
                <a:ea typeface="Calibri"/>
              </a:rPr>
              <a:t>personnels de laboratoire </a:t>
            </a:r>
            <a:r>
              <a:rPr dirty="0" sz="2000" lang="fr-FR" smtClean="0">
                <a:latin typeface="Times New Roman" pitchFamily="18" charset="0"/>
                <a:cs typeface="Times New Roman" pitchFamily="18" charset="0"/>
              </a:rPr>
              <a:t>de</a:t>
            </a:r>
            <a:r>
              <a:rPr altLang="fr-FR" dirty="0" sz="2000" lang="en-US" smtClean="0">
                <a:latin typeface="Times New Roman" pitchFamily="18" charset="0"/>
                <a:cs typeface="Times New Roman" pitchFamily="18" charset="0"/>
              </a:rPr>
              <a:t> l'EPSP </a:t>
            </a:r>
            <a:r>
              <a:rPr dirty="0" sz="2000" lang="fr-FR" smtClean="0">
                <a:latin typeface="Times New Roman" pitchFamily="18" charset="0"/>
                <a:cs typeface="Times New Roman" pitchFamily="18" charset="0"/>
              </a:rPr>
              <a:t>haï  EL- Ôthmania  willaya d’ORAN  </a:t>
            </a:r>
            <a:r>
              <a:rPr dirty="0" sz="2000" lang="fr-FR" smtClean="0">
                <a:latin typeface="Times New Roman"/>
                <a:ea typeface="Calibri"/>
              </a:rPr>
              <a:t>(0</a:t>
            </a:r>
            <a:r>
              <a:rPr altLang="fr-FR" dirty="0" sz="2000" lang="en-US" smtClean="0">
                <a:latin typeface="Times New Roman"/>
                <a:ea typeface="Calibri"/>
              </a:rPr>
              <a:t>6</a:t>
            </a:r>
            <a:r>
              <a:rPr dirty="0" sz="2000" lang="fr-FR" smtClean="0">
                <a:latin typeface="Times New Roman"/>
                <a:ea typeface="Calibri"/>
              </a:rPr>
              <a:t> laborantines de santé publique, et 0</a:t>
            </a:r>
            <a:r>
              <a:rPr altLang="fr-FR" dirty="0" sz="2000" lang="en-US" smtClean="0">
                <a:latin typeface="Times New Roman"/>
                <a:ea typeface="Calibri"/>
              </a:rPr>
              <a:t>4</a:t>
            </a:r>
            <a:r>
              <a:rPr dirty="0" sz="2000" lang="fr-FR" smtClean="0">
                <a:latin typeface="Times New Roman"/>
                <a:ea typeface="Calibri"/>
              </a:rPr>
              <a:t> biolog</a:t>
            </a:r>
            <a:r>
              <a:rPr altLang="fr-FR" dirty="0" sz="2000" lang="en-US" smtClean="0">
                <a:latin typeface="Times New Roman" pitchFamily="18" charset="0"/>
                <a:ea typeface="Calibri"/>
                <a:cs typeface="Times New Roman" pitchFamily="18" charset="0"/>
              </a:rPr>
              <a:t>is</a:t>
            </a:r>
            <a:r>
              <a:rPr dirty="0" sz="2000" lang="fr-FR" smtClean="0">
                <a:latin typeface="Times New Roman"/>
                <a:ea typeface="Calibri"/>
              </a:rPr>
              <a:t>tes)</a:t>
            </a:r>
            <a:endParaRPr dirty="0" sz="2000" lang="fr-FR" smtClean="0">
              <a:latin typeface="Times New Roman" pitchFamily="18" charset="0"/>
              <a:cs typeface="Times New Roman" pitchFamily="18" charset="0"/>
            </a:endParaRPr>
          </a:p>
          <a:p>
            <a:pPr lvl="0">
              <a:buFont typeface="Wingdings" pitchFamily="2" charset="2"/>
              <a:buChar char="Ø"/>
            </a:pPr>
            <a:endParaRPr dirty="0" sz="2000" lang="fr-FR" smtClean="0">
              <a:latin typeface="Times New Roman" pitchFamily="18" charset="0"/>
              <a:cs typeface="Times New Roman" pitchFamily="18" charset="0"/>
            </a:endParaRPr>
          </a:p>
        </p:txBody>
      </p:sp>
      <p:sp>
        <p:nvSpPr>
          <p:cNvPr id="1048675" name="ZoneTexte 8"/>
          <p:cNvSpPr txBox="1"/>
          <p:nvPr/>
        </p:nvSpPr>
        <p:spPr>
          <a:xfrm>
            <a:off x="1685899" y="276997"/>
            <a:ext cx="7161347" cy="741845"/>
          </a:xfrm>
          <a:prstGeom prst="rect"/>
          <a:noFill/>
        </p:spPr>
        <p:txBody>
          <a:bodyPr bIns="47295" lIns="94588" rIns="94588" rtlCol="0" tIns="47295" wrap="square">
            <a:spAutoFit/>
          </a:bodyPr>
          <a:p>
            <a:pPr>
              <a:buFont typeface="Book Antiqua" pitchFamily="18" charset="0"/>
              <a:buChar char="►"/>
            </a:pPr>
            <a:r>
              <a:rPr b="1" dirty="0" sz="4200" i="1" lang="fr-FR" smtClean="0">
                <a:solidFill>
                  <a:srgbClr val="00CCFF"/>
                </a:solidFill>
                <a:latin typeface="Book Antiqua" pitchFamily="18" charset="0"/>
                <a:cs typeface="Times New Roman" pitchFamily="18" charset="0"/>
              </a:rPr>
              <a:t>Méthodologie de travail :</a:t>
            </a:r>
            <a:endParaRPr b="1" dirty="0" sz="4200" i="1" lang="fr-FR">
              <a:solidFill>
                <a:srgbClr val="00CCFF"/>
              </a:solidFill>
              <a:latin typeface="Book Antiqua" pitchFamily="18" charset="0"/>
              <a:cs typeface="Times New Roman" pitchFamily="18" charset="0"/>
            </a:endParaRPr>
          </a:p>
        </p:txBody>
      </p:sp>
      <p:cxnSp>
        <p:nvCxnSpPr>
          <p:cNvPr id="3145732" name="Connecteur droit 7"/>
          <p:cNvCxnSpPr>
            <a:cxnSpLocks/>
            <a:stCxn id="2097164" idx="2"/>
          </p:cNvCxnSpPr>
          <p:nvPr/>
        </p:nvCxnSpPr>
        <p:spPr>
          <a:xfrm rot="5400000">
            <a:off x="-1957072" y="4171625"/>
            <a:ext cx="5311752" cy="26074"/>
          </a:xfrm>
          <a:prstGeom prst="line"/>
          <a:ln>
            <a:solidFill>
              <a:srgbClr val="00CCFF"/>
            </a:solidFill>
          </a:ln>
          <a:effectLst>
            <a:outerShdw algn="l" blurRad="50800" dist="38100" rotWithShape="0">
              <a:prstClr val="black">
                <a:alpha val="40000"/>
              </a:prstClr>
            </a:outerShdw>
          </a:effectLst>
        </p:spPr>
        <p:style>
          <a:lnRef idx="2">
            <a:schemeClr val="accent2"/>
          </a:lnRef>
          <a:fillRef idx="0">
            <a:schemeClr val="accent2"/>
          </a:fillRef>
          <a:effectRef idx="1">
            <a:schemeClr val="accent2"/>
          </a:effectRef>
          <a:fontRef idx="minor">
            <a:schemeClr val="tx1"/>
          </a:fontRef>
        </p:style>
      </p:cxnSp>
    </p:spTree>
  </p:cSld>
  <p:clrMapOvr>
    <a:masterClrMapping/>
  </p:clrMapOvr>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52" name=""/>
        <p:cNvGrpSpPr/>
        <p:nvPr/>
      </p:nvGrpSpPr>
      <p:grpSpPr>
        <a:xfrm>
          <a:off x="0" y="0"/>
          <a:ext cx="0" cy="0"/>
          <a:chOff x="0" y="0"/>
          <a:chExt cx="0" cy="0"/>
        </a:xfrm>
      </p:grpSpPr>
      <p:sp>
        <p:nvSpPr>
          <p:cNvPr id="1048676" name="Titre 1"/>
          <p:cNvSpPr>
            <a:spLocks noGrp="1"/>
          </p:cNvSpPr>
          <p:nvPr>
            <p:ph type="title"/>
          </p:nvPr>
        </p:nvSpPr>
        <p:spPr>
          <a:xfrm>
            <a:off x="713517" y="273939"/>
            <a:ext cx="5115786" cy="919766"/>
          </a:xfrm>
        </p:spPr>
        <p:txBody>
          <a:bodyPr>
            <a:normAutofit/>
          </a:bodyPr>
          <a:p>
            <a:pPr lvl="0">
              <a:buFont typeface="Book Antiqua" pitchFamily="18" charset="0"/>
              <a:buChar char="►"/>
            </a:pPr>
            <a:r>
              <a:rPr b="1" dirty="0" sz="4200" i="1" lang="fr-FR" smtClean="0">
                <a:solidFill>
                  <a:srgbClr val="00CCFF"/>
                </a:solidFill>
                <a:latin typeface="Book Antiqua" pitchFamily="18" charset="0"/>
              </a:rPr>
              <a:t>Matériels : </a:t>
            </a:r>
            <a:endParaRPr dirty="0" sz="4200" lang="fr-FR">
              <a:solidFill>
                <a:srgbClr val="00CCFF"/>
              </a:solidFill>
              <a:latin typeface="Book Antiqua" pitchFamily="18" charset="0"/>
            </a:endParaRPr>
          </a:p>
        </p:txBody>
      </p:sp>
      <p:sp>
        <p:nvSpPr>
          <p:cNvPr id="1048677" name="Espace réservé du contenu 2"/>
          <p:cNvSpPr>
            <a:spLocks noGrp="1"/>
          </p:cNvSpPr>
          <p:nvPr>
            <p:ph idx="1"/>
          </p:nvPr>
        </p:nvSpPr>
        <p:spPr>
          <a:xfrm>
            <a:off x="1080135" y="1562881"/>
            <a:ext cx="9721215" cy="1714512"/>
          </a:xfrm>
        </p:spPr>
        <p:txBody>
          <a:bodyPr>
            <a:normAutofit/>
          </a:bodyPr>
          <a:p>
            <a:pPr lvl="0">
              <a:buFont typeface="Wingdings" pitchFamily="2" charset="2"/>
              <a:buChar char="Ø"/>
            </a:pPr>
            <a:r>
              <a:rPr b="1" dirty="0" sz="2000" i="1" lang="fr-FR" smtClean="0">
                <a:solidFill>
                  <a:srgbClr val="FF0000"/>
                </a:solidFill>
                <a:latin typeface="Times New Roman" pitchFamily="18" charset="0"/>
                <a:cs typeface="Times New Roman" pitchFamily="18" charset="0"/>
              </a:rPr>
              <a:t>Matériel de prélèvement </a:t>
            </a:r>
            <a:r>
              <a:rPr dirty="0" sz="2000" lang="fr-FR" smtClean="0">
                <a:latin typeface="Times New Roman" pitchFamily="18" charset="0"/>
                <a:cs typeface="Times New Roman" pitchFamily="18" charset="0"/>
              </a:rPr>
              <a:t>(seringue, garrot, coton, tubes héparines …)</a:t>
            </a:r>
          </a:p>
          <a:p>
            <a:pPr indent="-342900" lvl="0" marL="342900">
              <a:lnSpc>
                <a:spcPct val="115000"/>
              </a:lnSpc>
              <a:buFont typeface="Wingdings" pitchFamily="2" charset="2"/>
              <a:buChar char="Ø"/>
            </a:pPr>
            <a:r>
              <a:rPr b="1" dirty="0" sz="2000" i="1" lang="fr-FR" smtClean="0">
                <a:solidFill>
                  <a:srgbClr val="FF0000"/>
                </a:solidFill>
                <a:latin typeface="Times New Roman" pitchFamily="18" charset="0"/>
                <a:cs typeface="Times New Roman" pitchFamily="18" charset="0"/>
              </a:rPr>
              <a:t>Matériel de laboratoire de biochimie et réactifs </a:t>
            </a:r>
            <a:r>
              <a:rPr dirty="0" sz="2000" lang="fr-FR" smtClean="0">
                <a:latin typeface="Times New Roman" pitchFamily="18" charset="0"/>
                <a:cs typeface="Times New Roman" pitchFamily="18" charset="0"/>
              </a:rPr>
              <a:t>(</a:t>
            </a:r>
            <a:r>
              <a:rPr dirty="0" sz="2000" lang="fr-FR" smtClean="0">
                <a:latin typeface="Times New Roman"/>
                <a:ea typeface="Calibri"/>
                <a:cs typeface="Arial"/>
              </a:rPr>
              <a:t>Pipette, Les embouts, Les réactifs de dosage </a:t>
            </a:r>
            <a:r>
              <a:rPr b="1" dirty="0" sz="2000" lang="fr-FR" smtClean="0">
                <a:latin typeface="Times New Roman"/>
                <a:ea typeface="Calibri"/>
                <a:cs typeface="Arial"/>
              </a:rPr>
              <a:t>SPINREACT </a:t>
            </a:r>
            <a:r>
              <a:rPr dirty="0" sz="2000" lang="fr-FR" smtClean="0">
                <a:latin typeface="Times New Roman"/>
                <a:ea typeface="Calibri"/>
                <a:cs typeface="Arial"/>
              </a:rPr>
              <a:t>…)</a:t>
            </a:r>
            <a:endParaRPr dirty="0" sz="2000" lang="fr-FR" smtClean="0">
              <a:ea typeface="Calibri"/>
              <a:cs typeface="Arial"/>
            </a:endParaRPr>
          </a:p>
          <a:p>
            <a:pPr indent="-342900" marL="342900">
              <a:lnSpc>
                <a:spcPct val="115000"/>
              </a:lnSpc>
              <a:spcAft>
                <a:spcPts val="1000"/>
              </a:spcAft>
              <a:buFont typeface="Wingdings" pitchFamily="2" charset="2"/>
              <a:buChar char="Ø"/>
            </a:pPr>
            <a:r>
              <a:rPr b="1" dirty="0" sz="2000" i="1" lang="fr-FR" smtClean="0">
                <a:solidFill>
                  <a:srgbClr val="FF0000"/>
                </a:solidFill>
                <a:latin typeface="Times New Roman" pitchFamily="18" charset="0"/>
                <a:ea typeface="Calibri"/>
                <a:cs typeface="Times New Roman" pitchFamily="18" charset="0"/>
              </a:rPr>
              <a:t>les </a:t>
            </a:r>
            <a:r>
              <a:rPr altLang="fr-FR" b="1" dirty="0" sz="2000" i="1" lang="en-US" smtClean="0">
                <a:solidFill>
                  <a:srgbClr val="FF0000"/>
                </a:solidFill>
                <a:latin typeface="Times New Roman" pitchFamily="18" charset="0"/>
                <a:ea typeface="Calibri"/>
                <a:cs typeface="Times New Roman" pitchFamily="18" charset="0"/>
              </a:rPr>
              <a:t>appareils</a:t>
            </a:r>
            <a:r>
              <a:rPr b="1" dirty="0" sz="2000" i="1" lang="fr-FR" smtClean="0">
                <a:solidFill>
                  <a:srgbClr val="FF0000"/>
                </a:solidFill>
                <a:latin typeface="Times New Roman" pitchFamily="18" charset="0"/>
                <a:ea typeface="Calibri"/>
                <a:cs typeface="Times New Roman" pitchFamily="18" charset="0"/>
              </a:rPr>
              <a:t> utilisés:</a:t>
            </a:r>
            <a:endParaRPr b="1" dirty="0" sz="2000" i="1" lang="fr-FR" smtClean="0">
              <a:latin typeface="Times New Roman" pitchFamily="18" charset="0"/>
              <a:ea typeface="Calibri"/>
              <a:cs typeface="Times New Roman" pitchFamily="18" charset="0"/>
            </a:endParaRPr>
          </a:p>
          <a:p>
            <a:endParaRPr dirty="0" lang="fr-FR"/>
          </a:p>
        </p:txBody>
      </p:sp>
      <p:pic>
        <p:nvPicPr>
          <p:cNvPr id="2097165" name="Image 3" descr="SCP-SupplyPlanning-2x.png"/>
          <p:cNvPicPr>
            <a:picLocks noChangeAspect="1"/>
          </p:cNvPicPr>
          <p:nvPr/>
        </p:nvPicPr>
        <p:blipFill>
          <a:blip xmlns:r="http://schemas.openxmlformats.org/officeDocument/2006/relationships" r:embed="rId1" cstate="print"/>
          <a:stretch>
            <a:fillRect/>
          </a:stretch>
        </p:blipFill>
        <p:spPr>
          <a:xfrm>
            <a:off x="-108046" y="-8755"/>
            <a:ext cx="1651069" cy="1428760"/>
          </a:xfrm>
          <a:prstGeom prst="roundRect">
            <a:avLst>
              <a:gd name="adj" fmla="val 8594"/>
            </a:avLst>
          </a:prstGeom>
          <a:solidFill>
            <a:srgbClr val="FFFFFF">
              <a:shade val="85000"/>
            </a:srgbClr>
          </a:solidFill>
          <a:ln w="28575">
            <a:solidFill>
              <a:srgbClr val="00CCFF"/>
            </a:solidFill>
          </a:ln>
          <a:effectLst/>
        </p:spPr>
      </p:pic>
      <p:cxnSp>
        <p:nvCxnSpPr>
          <p:cNvPr id="3145733" name="Connecteur droit 4"/>
          <p:cNvCxnSpPr>
            <a:cxnSpLocks/>
          </p:cNvCxnSpPr>
          <p:nvPr/>
        </p:nvCxnSpPr>
        <p:spPr>
          <a:xfrm rot="5400000">
            <a:off x="-1957072" y="4062844"/>
            <a:ext cx="5311752" cy="26074"/>
          </a:xfrm>
          <a:prstGeom prst="line"/>
          <a:ln>
            <a:solidFill>
              <a:srgbClr val="00CCFF"/>
            </a:solidFill>
          </a:ln>
          <a:effectLst>
            <a:outerShdw algn="l" blurRad="50800" dist="38100" rotWithShape="0">
              <a:prstClr val="black">
                <a:alpha val="40000"/>
              </a:prstClr>
            </a:outerShdw>
          </a:effectLst>
        </p:spPr>
        <p:style>
          <a:lnRef idx="2">
            <a:schemeClr val="accent2"/>
          </a:lnRef>
          <a:fillRef idx="0">
            <a:schemeClr val="accent2"/>
          </a:fillRef>
          <a:effectRef idx="1">
            <a:schemeClr val="accent2"/>
          </a:effectRef>
          <a:fontRef idx="minor">
            <a:schemeClr val="tx1"/>
          </a:fontRef>
        </p:style>
      </p:cxnSp>
      <p:pic>
        <p:nvPicPr>
          <p:cNvPr id="2097166" name="Image 2097157"/>
          <p:cNvPicPr>
            <a:picLocks/>
          </p:cNvPicPr>
          <p:nvPr/>
        </p:nvPicPr>
        <p:blipFill>
          <a:blip xmlns:r="http://schemas.openxmlformats.org/officeDocument/2006/relationships" r:embed="rId2" cstate="print"/>
          <a:stretch>
            <a:fillRect/>
          </a:stretch>
        </p:blipFill>
        <p:spPr>
          <a:xfrm>
            <a:off x="876424" y="3666636"/>
            <a:ext cx="2493629" cy="2776034"/>
          </a:xfrm>
          <a:prstGeom prst="rect"/>
        </p:spPr>
      </p:pic>
      <p:pic>
        <p:nvPicPr>
          <p:cNvPr id="2097167" name="Image 2097158"/>
          <p:cNvPicPr>
            <a:picLocks/>
          </p:cNvPicPr>
          <p:nvPr/>
        </p:nvPicPr>
        <p:blipFill>
          <a:blip xmlns:r="http://schemas.openxmlformats.org/officeDocument/2006/relationships" r:embed="rId3" cstate="print"/>
          <a:stretch>
            <a:fillRect/>
          </a:stretch>
        </p:blipFill>
        <p:spPr>
          <a:xfrm>
            <a:off x="3911519" y="3689572"/>
            <a:ext cx="2519452" cy="2730163"/>
          </a:xfrm>
          <a:prstGeom prst="rect"/>
        </p:spPr>
      </p:pic>
      <p:pic>
        <p:nvPicPr>
          <p:cNvPr id="2097168" name="Image 2097159"/>
          <p:cNvPicPr>
            <a:picLocks/>
          </p:cNvPicPr>
          <p:nvPr/>
        </p:nvPicPr>
        <p:blipFill>
          <a:blip xmlns:r="http://schemas.openxmlformats.org/officeDocument/2006/relationships" r:embed="rId4" cstate="print"/>
          <a:stretch>
            <a:fillRect/>
          </a:stretch>
        </p:blipFill>
        <p:spPr>
          <a:xfrm>
            <a:off x="7170626" y="3689571"/>
            <a:ext cx="3158681" cy="2722635"/>
          </a:xfrm>
          <a:prstGeom prst="rect"/>
        </p:spPr>
      </p:pic>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1" presetSubtype="0">
                                  <p:stCondLst>
                                    <p:cond delay="0"/>
                                  </p:stCondLst>
                                  <p:childTnLst>
                                    <p:set>
                                      <p:cBhvr>
                                        <p:cTn dur="1" fill="hold" id="6">
                                          <p:stCondLst>
                                            <p:cond delay="0"/>
                                          </p:stCondLst>
                                        </p:cTn>
                                        <p:tgtEl>
                                          <p:spTgt spid="1048677">
                                            <p:txEl>
                                              <p:pRg st="0" end="0"/>
                                            </p:txEl>
                                          </p:spTgt>
                                        </p:tgtEl>
                                        <p:attrNameLst>
                                          <p:attrName>style.visibility</p:attrName>
                                        </p:attrNameLst>
                                      </p:cBhvr>
                                      <p:to>
                                        <p:strVal val="visible"/>
                                      </p:to>
                                    </p:set>
                                  </p:childTnLst>
                                </p:cTn>
                              </p:par>
                            </p:childTnLst>
                          </p:cTn>
                        </p:par>
                      </p:childTnLst>
                    </p:cTn>
                  </p:par>
                  <p:par>
                    <p:cTn fill="hold" id="7">
                      <p:stCondLst>
                        <p:cond delay="indefinite"/>
                      </p:stCondLst>
                      <p:childTnLst>
                        <p:par>
                          <p:cTn fill="hold" id="8">
                            <p:stCondLst>
                              <p:cond delay="0"/>
                            </p:stCondLst>
                            <p:childTnLst>
                              <p:par>
                                <p:cTn fill="hold" grpId="0" id="9" nodeType="clickEffect" presetClass="entr" presetID="1" presetSubtype="0">
                                  <p:stCondLst>
                                    <p:cond delay="0"/>
                                  </p:stCondLst>
                                  <p:childTnLst>
                                    <p:set>
                                      <p:cBhvr>
                                        <p:cTn dur="1" fill="hold" id="10">
                                          <p:stCondLst>
                                            <p:cond delay="0"/>
                                          </p:stCondLst>
                                        </p:cTn>
                                        <p:tgtEl>
                                          <p:spTgt spid="1048677">
                                            <p:txEl>
                                              <p:pRg st="1" end="1"/>
                                            </p:txEl>
                                          </p:spTgt>
                                        </p:tgtEl>
                                        <p:attrNameLst>
                                          <p:attrName>style.visibility</p:attrName>
                                        </p:attrNameLst>
                                      </p:cBhvr>
                                      <p:to>
                                        <p:strVal val="visible"/>
                                      </p:to>
                                    </p:set>
                                  </p:childTnLst>
                                </p:cTn>
                              </p:par>
                            </p:childTnLst>
                          </p:cTn>
                        </p:par>
                      </p:childTnLst>
                    </p:cTn>
                  </p:par>
                  <p:par>
                    <p:cTn fill="hold" id="11">
                      <p:stCondLst>
                        <p:cond delay="indefinite"/>
                      </p:stCondLst>
                      <p:childTnLst>
                        <p:par>
                          <p:cTn fill="hold" id="12">
                            <p:stCondLst>
                              <p:cond delay="0"/>
                            </p:stCondLst>
                            <p:childTnLst>
                              <p:par>
                                <p:cTn fill="hold" grpId="0" id="13" nodeType="clickEffect" presetClass="entr" presetID="1" presetSubtype="0">
                                  <p:stCondLst>
                                    <p:cond delay="0"/>
                                  </p:stCondLst>
                                  <p:childTnLst>
                                    <p:set>
                                      <p:cBhvr>
                                        <p:cTn dur="1" fill="hold" id="14">
                                          <p:stCondLst>
                                            <p:cond delay="0"/>
                                          </p:stCondLst>
                                        </p:cTn>
                                        <p:tgtEl>
                                          <p:spTgt spid="104867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7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53" name=""/>
        <p:cNvGrpSpPr/>
        <p:nvPr/>
      </p:nvGrpSpPr>
      <p:grpSpPr>
        <a:xfrm>
          <a:off x="0" y="0"/>
          <a:ext cx="0" cy="0"/>
          <a:chOff x="0" y="0"/>
          <a:chExt cx="0" cy="0"/>
        </a:xfrm>
      </p:grpSpPr>
      <p:sp>
        <p:nvSpPr>
          <p:cNvPr id="1048678" name="Titre 1048676"/>
          <p:cNvSpPr>
            <a:spLocks noGrp="1"/>
          </p:cNvSpPr>
          <p:nvPr>
            <p:ph type="ctrTitle"/>
          </p:nvPr>
        </p:nvSpPr>
        <p:spPr>
          <a:xfrm>
            <a:off x="-1" y="1"/>
            <a:ext cx="10801351" cy="971996"/>
          </a:xfrm>
        </p:spPr>
        <p:txBody>
          <a:bodyPr>
            <a:normAutofit/>
          </a:bodyPr>
          <a:p>
            <a:r>
              <a:rPr dirty="0" sz="1900" lang="fr-FR" smtClean="0">
                <a:latin typeface="Times New Roman" pitchFamily="18" charset="0"/>
                <a:cs typeface="Times New Roman" pitchFamily="18" charset="0"/>
              </a:rPr>
              <a:t>Analyse et interprétation des résultats </a:t>
            </a:r>
            <a:r>
              <a:rPr dirty="0" sz="1900" lang="fr-FR" smtClean="0">
                <a:latin typeface="Times New Roman" pitchFamily="18" charset="0"/>
                <a:cs typeface="Times New Roman" pitchFamily="18" charset="0"/>
              </a:rPr>
              <a:t>d’acide urique </a:t>
            </a:r>
            <a:endParaRPr dirty="0" sz="1900" lang="fr-FR"/>
          </a:p>
        </p:txBody>
      </p:sp>
      <p:sp>
        <p:nvSpPr>
          <p:cNvPr id="1048679" name="Sous-titre 1048677"/>
          <p:cNvSpPr>
            <a:spLocks noGrp="1"/>
          </p:cNvSpPr>
          <p:nvPr>
            <p:ph type="subTitle" idx="1"/>
          </p:nvPr>
        </p:nvSpPr>
        <p:spPr>
          <a:xfrm>
            <a:off x="1" y="1044005"/>
            <a:ext cx="10801349" cy="5796533"/>
          </a:xfrm>
        </p:spPr>
        <p:txBody>
          <a:bodyPr/>
          <a:p>
            <a:endParaRPr dirty="0" lang="fr-FR"/>
          </a:p>
        </p:txBody>
      </p:sp>
      <p:graphicFrame>
        <p:nvGraphicFramePr>
          <p:cNvPr id="4194304" name="Image1"/>
          <p:cNvGraphicFramePr>
            <a:graphicFrameLocks/>
          </p:cNvGraphicFramePr>
          <p:nvPr/>
        </p:nvGraphicFramePr>
        <p:xfrm>
          <a:off x="0" y="1116013"/>
          <a:ext cx="5040635" cy="5472607"/>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4194305" name="Image1"/>
          <p:cNvGraphicFramePr>
            <a:graphicFrameLocks/>
          </p:cNvGraphicFramePr>
          <p:nvPr/>
        </p:nvGraphicFramePr>
        <p:xfrm>
          <a:off x="5328666" y="1188021"/>
          <a:ext cx="5472683" cy="532859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54" name=""/>
        <p:cNvGrpSpPr/>
        <p:nvPr/>
      </p:nvGrpSpPr>
      <p:grpSpPr>
        <a:xfrm>
          <a:off x="0" y="0"/>
          <a:ext cx="0" cy="0"/>
          <a:chOff x="0" y="0"/>
          <a:chExt cx="0" cy="0"/>
        </a:xfrm>
      </p:grpSpPr>
      <p:sp>
        <p:nvSpPr>
          <p:cNvPr id="1048680" name="Sous-titre 1048679"/>
          <p:cNvSpPr>
            <a:spLocks noGrp="1"/>
          </p:cNvSpPr>
          <p:nvPr>
            <p:ph type="ctrTitle"/>
          </p:nvPr>
        </p:nvSpPr>
        <p:spPr>
          <a:xfrm>
            <a:off x="0" y="0"/>
            <a:ext cx="10801350" cy="2916213"/>
          </a:xfrm>
        </p:spPr>
        <p:txBody>
          <a:bodyPr>
            <a:normAutofit/>
          </a:bodyPr>
          <a:p>
            <a:r>
              <a:rPr dirty="0" sz="2000" lang="fr-FR" smtClean="0"/>
              <a:t>Analyse globale des statistique</a:t>
            </a:r>
            <a:br>
              <a:rPr dirty="0" sz="2000" lang="fr-FR" smtClean="0"/>
            </a:br>
            <a:r>
              <a:rPr dirty="0" sz="2000" lang="fr-FR" smtClean="0">
                <a:latin typeface="Times New Roman" pitchFamily="18" charset="0"/>
                <a:cs typeface="Times New Roman" pitchFamily="18" charset="0"/>
              </a:rPr>
              <a:t> </a:t>
            </a:r>
            <a:r>
              <a:rPr dirty="0" sz="2000" lang="fr-FR" smtClean="0">
                <a:latin typeface="Times New Roman" pitchFamily="18" charset="0"/>
                <a:cs typeface="Times New Roman" pitchFamily="18" charset="0"/>
              </a:rPr>
              <a:t>Nous avons constaté  que </a:t>
            </a:r>
            <a:r>
              <a:rPr dirty="0" sz="2000" lang="fr-FR" smtClean="0">
                <a:latin typeface="Times New Roman" pitchFamily="18" charset="0"/>
                <a:cs typeface="Times New Roman" pitchFamily="18" charset="0"/>
              </a:rPr>
              <a:t> le temps d’incubation  influe sur les résultats  de dosage d’acide urique. </a:t>
            </a:r>
            <a:br>
              <a:rPr dirty="0" sz="2000" lang="fr-FR" smtClean="0">
                <a:latin typeface="Times New Roman" pitchFamily="18" charset="0"/>
                <a:cs typeface="Times New Roman" pitchFamily="18" charset="0"/>
              </a:rPr>
            </a:br>
            <a:r>
              <a:rPr dirty="0" sz="2000" lang="fr-FR" smtClean="0">
                <a:latin typeface="Times New Roman" pitchFamily="18" charset="0"/>
                <a:cs typeface="Times New Roman" pitchFamily="18" charset="0"/>
              </a:rPr>
              <a:t>Le seuil significatif {μ} est supérieur à 1.96 </a:t>
            </a:r>
            <a:br>
              <a:rPr dirty="0" sz="2000" lang="fr-FR" smtClean="0">
                <a:latin typeface="Times New Roman" pitchFamily="18" charset="0"/>
                <a:cs typeface="Times New Roman" pitchFamily="18" charset="0"/>
              </a:rPr>
            </a:br>
            <a:r>
              <a:rPr b="1" dirty="0" sz="2000" lang="fr-FR" u="sng" smtClean="0">
                <a:latin typeface="Times New Roman" pitchFamily="18" charset="0"/>
                <a:cs typeface="Times New Roman" pitchFamily="18" charset="0"/>
              </a:rPr>
              <a:t>acide urique :</a:t>
            </a:r>
            <a:br>
              <a:rPr b="1" dirty="0" sz="2000" lang="fr-FR" u="sng" smtClean="0">
                <a:latin typeface="Times New Roman" pitchFamily="18" charset="0"/>
                <a:cs typeface="Times New Roman" pitchFamily="18" charset="0"/>
              </a:rPr>
            </a:br>
            <a:endParaRPr b="1" dirty="0" sz="2000" lang="fr-FR" u="sng"/>
          </a:p>
        </p:txBody>
      </p:sp>
      <p:sp>
        <p:nvSpPr>
          <p:cNvPr id="1048681" name="Rectangle 4"/>
          <p:cNvSpPr/>
          <p:nvPr/>
        </p:nvSpPr>
        <p:spPr>
          <a:xfrm>
            <a:off x="576139" y="2916213"/>
            <a:ext cx="3312368" cy="936104"/>
          </a:xfrm>
          <a:prstGeom prst="rect"/>
        </p:spPr>
        <p:style>
          <a:lnRef idx="0">
            <a:schemeClr val="accent5"/>
          </a:lnRef>
          <a:fillRef idx="3">
            <a:schemeClr val="accent5"/>
          </a:fillRef>
          <a:effectRef idx="3">
            <a:schemeClr val="accent5"/>
          </a:effectRef>
          <a:fontRef idx="minor">
            <a:schemeClr val="lt1"/>
          </a:fontRef>
        </p:style>
        <p:txBody>
          <a:bodyPr anchor="ctr" rtlCol="0"/>
          <a:p>
            <a:pPr algn="ctr"/>
            <a:r>
              <a:rPr dirty="0" sz="1400" lang="fr-FR" smtClean="0"/>
              <a:t>Le dosage d’AU avec 2min et 5 min d’incubation </a:t>
            </a:r>
            <a:endParaRPr dirty="0" sz="1400" lang="fr-FR" smtClean="0"/>
          </a:p>
        </p:txBody>
      </p:sp>
      <p:sp>
        <p:nvSpPr>
          <p:cNvPr id="1048682" name="Flèche droite 5"/>
          <p:cNvSpPr/>
          <p:nvPr/>
        </p:nvSpPr>
        <p:spPr>
          <a:xfrm>
            <a:off x="3888507" y="2844205"/>
            <a:ext cx="1800200" cy="864096"/>
          </a:xfrm>
          <a:prstGeom prst="rightArrow"/>
          <a:solidFill>
            <a:schemeClr val="accent2">
              <a:lumMod val="20000"/>
              <a:lumOff val="80000"/>
            </a:schemeClr>
          </a:solidFill>
        </p:spPr>
        <p:style>
          <a:lnRef idx="2">
            <a:schemeClr val="accent5"/>
          </a:lnRef>
          <a:fillRef idx="1">
            <a:schemeClr val="lt1"/>
          </a:fillRef>
          <a:effectRef idx="0">
            <a:schemeClr val="accent5"/>
          </a:effectRef>
          <a:fontRef idx="minor">
            <a:schemeClr val="dk1"/>
          </a:fontRef>
        </p:style>
        <p:txBody>
          <a:bodyPr anchor="ctr" rtlCol="0"/>
          <a:p>
            <a:pPr algn="ctr"/>
            <a:endParaRPr lang="fr-FR"/>
          </a:p>
        </p:txBody>
      </p:sp>
      <p:sp>
        <p:nvSpPr>
          <p:cNvPr id="1048683" name="Nuage 6"/>
          <p:cNvSpPr/>
          <p:nvPr/>
        </p:nvSpPr>
        <p:spPr>
          <a:xfrm>
            <a:off x="5904731" y="2556173"/>
            <a:ext cx="3168352" cy="1368152"/>
          </a:xfrm>
          <a:prstGeom prst="cloud"/>
          <a:solidFill>
            <a:schemeClr val="accent2">
              <a:lumMod val="20000"/>
              <a:lumOff val="80000"/>
            </a:schemeClr>
          </a:solidFill>
          <a:ln>
            <a:solidFill>
              <a:srgbClr val="2403ED"/>
            </a:solidFill>
          </a:ln>
        </p:spPr>
        <p:style>
          <a:lnRef idx="0">
            <a:schemeClr val="accent5"/>
          </a:lnRef>
          <a:fillRef idx="3">
            <a:schemeClr val="accent5"/>
          </a:fillRef>
          <a:effectRef idx="3">
            <a:schemeClr val="accent5"/>
          </a:effectRef>
          <a:fontRef idx="minor">
            <a:schemeClr val="lt1"/>
          </a:fontRef>
        </p:style>
        <p:txBody>
          <a:bodyPr anchor="ctr" rtlCol="0"/>
          <a:p>
            <a:pPr algn="ctr"/>
            <a:r>
              <a:rPr dirty="0" sz="1600" lang="fr-FR" smtClean="0">
                <a:solidFill>
                  <a:schemeClr val="tx1"/>
                </a:solidFill>
                <a:latin typeface="Times New Roman" pitchFamily="18" charset="0"/>
                <a:cs typeface="Times New Roman" pitchFamily="18" charset="0"/>
              </a:rPr>
              <a:t>L’indice de      comparaison    est &gt;1.96 </a:t>
            </a:r>
            <a:endParaRPr b="1" dirty="0" sz="1600" lang="fr-FR">
              <a:ln w="18000">
                <a:solidFill>
                  <a:schemeClr val="accent2">
                    <a:satMod val="140000"/>
                  </a:schemeClr>
                </a:solidFill>
                <a:prstDash val="solid"/>
                <a:miter lim="800000"/>
              </a:ln>
              <a:solidFill>
                <a:schemeClr val="tx1"/>
              </a:solidFill>
              <a:effectLst>
                <a:outerShdw algn="tl" blurRad="25500" dir="7020000" dist="23000">
                  <a:srgbClr val="000000">
                    <a:alpha val="50000"/>
                  </a:srgbClr>
                </a:outerShdw>
              </a:effectLst>
              <a:latin typeface="Times New Roman" pitchFamily="18" charset="0"/>
              <a:cs typeface="Times New Roman" pitchFamily="18" charset="0"/>
            </a:endParaRPr>
          </a:p>
        </p:txBody>
      </p:sp>
      <p:sp>
        <p:nvSpPr>
          <p:cNvPr id="1048684" name="Rectangle 7"/>
          <p:cNvSpPr/>
          <p:nvPr/>
        </p:nvSpPr>
        <p:spPr>
          <a:xfrm>
            <a:off x="720155" y="4572397"/>
            <a:ext cx="3312368" cy="936104"/>
          </a:xfrm>
          <a:prstGeom prst="rect"/>
        </p:spPr>
        <p:style>
          <a:lnRef idx="0">
            <a:schemeClr val="accent5"/>
          </a:lnRef>
          <a:fillRef idx="3">
            <a:schemeClr val="accent5"/>
          </a:fillRef>
          <a:effectRef idx="3">
            <a:schemeClr val="accent5"/>
          </a:effectRef>
          <a:fontRef idx="minor">
            <a:schemeClr val="lt1"/>
          </a:fontRef>
        </p:style>
        <p:txBody>
          <a:bodyPr anchor="ctr" rtlCol="0"/>
          <a:p>
            <a:pPr algn="ctr"/>
            <a:r>
              <a:rPr dirty="0" sz="1400" lang="fr-FR" smtClean="0"/>
              <a:t>Le dosage d’AU avec 5min et 10 min d’icubation²</a:t>
            </a:r>
            <a:endParaRPr dirty="0" sz="1400" lang="fr-FR" smtClean="0"/>
          </a:p>
        </p:txBody>
      </p:sp>
      <p:sp>
        <p:nvSpPr>
          <p:cNvPr id="1048685" name="Flèche droite 8"/>
          <p:cNvSpPr/>
          <p:nvPr/>
        </p:nvSpPr>
        <p:spPr>
          <a:xfrm>
            <a:off x="4032523" y="4572397"/>
            <a:ext cx="1800200" cy="864096"/>
          </a:xfrm>
          <a:prstGeom prst="rightArrow"/>
          <a:solidFill>
            <a:schemeClr val="accent2">
              <a:lumMod val="20000"/>
              <a:lumOff val="80000"/>
            </a:schemeClr>
          </a:solidFill>
        </p:spPr>
        <p:style>
          <a:lnRef idx="2">
            <a:schemeClr val="accent5"/>
          </a:lnRef>
          <a:fillRef idx="1">
            <a:schemeClr val="lt1"/>
          </a:fillRef>
          <a:effectRef idx="0">
            <a:schemeClr val="accent5"/>
          </a:effectRef>
          <a:fontRef idx="minor">
            <a:schemeClr val="dk1"/>
          </a:fontRef>
        </p:style>
        <p:txBody>
          <a:bodyPr anchor="ctr" rtlCol="0"/>
          <a:p>
            <a:pPr algn="ctr"/>
            <a:endParaRPr lang="fr-FR"/>
          </a:p>
        </p:txBody>
      </p:sp>
      <p:sp>
        <p:nvSpPr>
          <p:cNvPr id="1048686" name="Nuage 9"/>
          <p:cNvSpPr/>
          <p:nvPr/>
        </p:nvSpPr>
        <p:spPr>
          <a:xfrm>
            <a:off x="6048747" y="4284365"/>
            <a:ext cx="3168352" cy="1368152"/>
          </a:xfrm>
          <a:prstGeom prst="cloud"/>
          <a:solidFill>
            <a:schemeClr val="accent2">
              <a:lumMod val="20000"/>
              <a:lumOff val="80000"/>
            </a:schemeClr>
          </a:solidFill>
          <a:ln>
            <a:solidFill>
              <a:srgbClr val="2403ED"/>
            </a:solidFill>
          </a:ln>
        </p:spPr>
        <p:style>
          <a:lnRef idx="0">
            <a:schemeClr val="accent5"/>
          </a:lnRef>
          <a:fillRef idx="3">
            <a:schemeClr val="accent5"/>
          </a:fillRef>
          <a:effectRef idx="3">
            <a:schemeClr val="accent5"/>
          </a:effectRef>
          <a:fontRef idx="minor">
            <a:schemeClr val="lt1"/>
          </a:fontRef>
        </p:style>
        <p:txBody>
          <a:bodyPr anchor="ctr" rtlCol="0"/>
          <a:p>
            <a:pPr algn="ctr"/>
            <a:r>
              <a:rPr dirty="0" sz="1600" lang="fr-FR" smtClean="0">
                <a:solidFill>
                  <a:schemeClr val="tx1"/>
                </a:solidFill>
                <a:latin typeface="Times New Roman" pitchFamily="18" charset="0"/>
                <a:cs typeface="Times New Roman" pitchFamily="18" charset="0"/>
              </a:rPr>
              <a:t>L’indice de      comparaison    est &gt;1.96 </a:t>
            </a:r>
            <a:endParaRPr b="1" dirty="0" sz="1600" lang="fr-FR">
              <a:ln w="18000">
                <a:solidFill>
                  <a:schemeClr val="accent2">
                    <a:satMod val="140000"/>
                  </a:schemeClr>
                </a:solidFill>
                <a:prstDash val="solid"/>
                <a:miter lim="800000"/>
              </a:ln>
              <a:solidFill>
                <a:schemeClr val="tx1"/>
              </a:solidFill>
              <a:effectLst>
                <a:outerShdw algn="tl" blurRad="25500" dir="7020000" dist="23000">
                  <a:srgbClr val="000000">
                    <a:alpha val="50000"/>
                  </a:srgbClr>
                </a:outerShdw>
              </a:effectLst>
              <a:latin typeface="Times New Roman" pitchFamily="18" charset="0"/>
              <a:cs typeface="Times New Roman" pitchFamily="18" charset="0"/>
            </a:endParaRPr>
          </a:p>
        </p:txBody>
      </p:sp>
      <p:sp>
        <p:nvSpPr>
          <p:cNvPr id="1048687" name="Rectangle avec flèche vers le haut 11"/>
          <p:cNvSpPr/>
          <p:nvPr/>
        </p:nvSpPr>
        <p:spPr>
          <a:xfrm>
            <a:off x="1872283" y="5508501"/>
            <a:ext cx="7272808" cy="971997"/>
          </a:xfrm>
          <a:prstGeom prst="upArrowCallout">
            <a:avLst>
              <a:gd name="adj1" fmla="val 25000"/>
              <a:gd name="adj2" fmla="val 25000"/>
              <a:gd name="adj3" fmla="val 25000"/>
              <a:gd name="adj4" fmla="val 72758"/>
            </a:avLst>
          </a:prstGeom>
          <a:ln>
            <a:noFill/>
          </a:ln>
          <a:effectLst>
            <a:glow rad="101600">
              <a:schemeClr val="accent5">
                <a:satMod val="175000"/>
                <a:alpha val="40000"/>
              </a:schemeClr>
            </a:glow>
            <a:outerShdw algn="ctr" blurRad="44450" dir="5400000" dist="27940">
              <a:srgbClr val="000000">
                <a:alpha val="32000"/>
              </a:srgbClr>
            </a:outerShdw>
          </a:effectLst>
          <a:scene3d>
            <a:camera prst="orthographicFront">
              <a:rot lat="0" lon="0" rev="0"/>
            </a:camera>
            <a:lightRig dir="t" rig="balanced">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anchor="ctr" rtlCol="0"/>
          <a:p>
            <a:pPr algn="ctr" fontAlgn="base" latinLnBrk="0" lvl="0">
              <a:spcBef>
                <a:spcPct val="0"/>
              </a:spcBef>
              <a:spcAft>
                <a:spcPct val="0"/>
              </a:spcAft>
            </a:pPr>
            <a:r>
              <a:rPr b="1" dirty="0" lang="fr-FR" smtClean="0">
                <a:solidFill>
                  <a:schemeClr val="tx1"/>
                </a:solidFill>
                <a:latin typeface="Times New Roman" pitchFamily="18" charset="0"/>
                <a:ea typeface="Calibri" pitchFamily="34" charset="0"/>
                <a:cs typeface="Times New Roman" pitchFamily="18" charset="0"/>
              </a:rPr>
              <a:t>Donc  </a:t>
            </a:r>
            <a:r>
              <a:rPr b="1" dirty="0" lang="fr-FR" smtClean="0">
                <a:solidFill>
                  <a:schemeClr val="tx1"/>
                </a:solidFill>
                <a:latin typeface="Times New Roman" pitchFamily="18" charset="0"/>
                <a:ea typeface="Calibri" pitchFamily="34" charset="0"/>
                <a:cs typeface="Times New Roman" pitchFamily="18" charset="0"/>
              </a:rPr>
              <a:t>l’h</a:t>
            </a:r>
            <a:r>
              <a:rPr b="1" dirty="0" lang="fr-FR" smtClean="0">
                <a:solidFill>
                  <a:schemeClr val="tx1"/>
                </a:solidFill>
                <a:latin typeface="Times New Roman" pitchFamily="18" charset="0"/>
                <a:ea typeface="Calibri" pitchFamily="34" charset="0"/>
                <a:cs typeface="Times New Roman" pitchFamily="18" charset="0"/>
              </a:rPr>
              <a:t>ypothèse </a:t>
            </a:r>
            <a:r>
              <a:rPr b="1" dirty="0" lang="fr-FR" smtClean="0">
                <a:solidFill>
                  <a:schemeClr val="tx1"/>
                </a:solidFill>
                <a:latin typeface="Times New Roman" pitchFamily="18" charset="0"/>
                <a:ea typeface="Calibri" pitchFamily="34" charset="0"/>
                <a:cs typeface="Times New Roman" pitchFamily="18" charset="0"/>
              </a:rPr>
              <a:t>sur influence du temps d’incubation </a:t>
            </a:r>
            <a:r>
              <a:rPr b="1" dirty="0" lang="fr-FR" smtClean="0">
                <a:solidFill>
                  <a:schemeClr val="tx1"/>
                </a:solidFill>
                <a:latin typeface="Times New Roman" pitchFamily="18" charset="0"/>
                <a:ea typeface="Calibri" pitchFamily="34" charset="0"/>
                <a:cs typeface="Times New Roman" pitchFamily="18" charset="0"/>
              </a:rPr>
              <a:t>a </a:t>
            </a:r>
            <a:r>
              <a:rPr b="1" dirty="0" lang="fr-FR" smtClean="0">
                <a:solidFill>
                  <a:schemeClr val="tx1"/>
                </a:solidFill>
                <a:latin typeface="Times New Roman" pitchFamily="18" charset="0"/>
                <a:ea typeface="Calibri" pitchFamily="34" charset="0"/>
                <a:cs typeface="Times New Roman" pitchFamily="18" charset="0"/>
              </a:rPr>
              <a:t>été </a:t>
            </a:r>
            <a:r>
              <a:rPr b="1" dirty="0" lang="fr-FR" smtClean="0">
                <a:solidFill>
                  <a:schemeClr val="tx1"/>
                </a:solidFill>
                <a:latin typeface="Times New Roman" pitchFamily="18" charset="0"/>
                <a:ea typeface="Calibri" pitchFamily="34" charset="0"/>
                <a:cs typeface="Times New Roman" pitchFamily="18" charset="0"/>
              </a:rPr>
              <a:t>confirmé</a:t>
            </a:r>
            <a:r>
              <a:rPr b="1" dirty="0" lang="fr-FR" smtClean="0">
                <a:solidFill>
                  <a:schemeClr val="tx1"/>
                </a:solidFill>
                <a:latin typeface="Times New Roman" pitchFamily="18" charset="0"/>
                <a:cs typeface="Times New Roman" pitchFamily="18" charset="0"/>
              </a:rPr>
              <a:t> </a:t>
            </a:r>
            <a:endParaRPr b="1" dirty="0" lang="fr-FR" smtClean="0">
              <a:solidFill>
                <a:schemeClr val="tx1"/>
              </a:solidFill>
              <a:latin typeface="Times New Roman" pitchFamily="18" charset="0"/>
              <a:cs typeface="Times New Roman" pitchFamily="18" charset="0"/>
            </a:endParaRPr>
          </a:p>
        </p:txBody>
      </p:sp>
    </p:spTree>
  </p:cSld>
  <p:clrMapOvr>
    <a:masterClrMapping/>
  </p:clrMapOvr>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55" name=""/>
        <p:cNvGrpSpPr/>
        <p:nvPr/>
      </p:nvGrpSpPr>
      <p:grpSpPr>
        <a:xfrm>
          <a:off x="0" y="0"/>
          <a:ext cx="0" cy="0"/>
          <a:chOff x="0" y="0"/>
          <a:chExt cx="0" cy="0"/>
        </a:xfrm>
      </p:grpSpPr>
      <p:sp>
        <p:nvSpPr>
          <p:cNvPr id="1048688" name="Titre 1048680"/>
          <p:cNvSpPr>
            <a:spLocks noGrp="1"/>
          </p:cNvSpPr>
          <p:nvPr>
            <p:ph type="ctrTitle"/>
          </p:nvPr>
        </p:nvSpPr>
        <p:spPr>
          <a:xfrm>
            <a:off x="360115" y="0"/>
            <a:ext cx="10441235" cy="1188021"/>
          </a:xfrm>
        </p:spPr>
        <p:txBody>
          <a:bodyPr/>
          <a:p>
            <a:r>
              <a:rPr dirty="0" lang="fr-FR" smtClean="0"/>
              <a:t>Analyse globale du questionnaire </a:t>
            </a:r>
            <a:endParaRPr dirty="0" lang="fr-FR"/>
          </a:p>
        </p:txBody>
      </p:sp>
      <p:sp>
        <p:nvSpPr>
          <p:cNvPr id="1048689" name="Sous-titre 1048681"/>
          <p:cNvSpPr>
            <a:spLocks noGrp="1"/>
          </p:cNvSpPr>
          <p:nvPr>
            <p:ph type="subTitle" idx="1"/>
          </p:nvPr>
        </p:nvSpPr>
        <p:spPr>
          <a:xfrm>
            <a:off x="1" y="1116013"/>
            <a:ext cx="10801350" cy="5724525"/>
          </a:xfrm>
        </p:spPr>
        <p:txBody>
          <a:bodyPr/>
          <a:p>
            <a:r>
              <a:rPr b="1" dirty="0" sz="2600" lang="fr-FR" smtClean="0">
                <a:latin typeface="Times New Roman" pitchFamily="18" charset="0"/>
                <a:cs typeface="Times New Roman" pitchFamily="18" charset="0"/>
              </a:rPr>
              <a:t>D’après l’analyse des données du questionnaire adressé aux techniciens du      laboratoire  nous   avons déduit  que :</a:t>
            </a:r>
            <a:r>
              <a:rPr dirty="0" lang="fr-FR" smtClean="0">
                <a:latin typeface="Times New Roman" pitchFamily="18" charset="0"/>
                <a:cs typeface="Times New Roman" pitchFamily="18" charset="0"/>
              </a:rPr>
              <a:t> </a:t>
            </a:r>
          </a:p>
          <a:p>
            <a:endParaRPr b="1" dirty="0" lang="fr-FR" u="sng" smtClean="0"/>
          </a:p>
          <a:p>
            <a:endParaRPr dirty="0" lang="fr-FR"/>
          </a:p>
        </p:txBody>
      </p:sp>
      <p:sp>
        <p:nvSpPr>
          <p:cNvPr id="1048690" name="Parchemin horizontal 4"/>
          <p:cNvSpPr/>
          <p:nvPr/>
        </p:nvSpPr>
        <p:spPr>
          <a:xfrm>
            <a:off x="360115" y="2052117"/>
            <a:ext cx="4464496" cy="1512168"/>
          </a:xfrm>
          <a:prstGeom prst="horizontalScroll"/>
        </p:spPr>
        <p:style>
          <a:lnRef idx="1">
            <a:schemeClr val="accent4"/>
          </a:lnRef>
          <a:fillRef idx="2">
            <a:schemeClr val="accent4"/>
          </a:fillRef>
          <a:effectRef idx="1">
            <a:schemeClr val="accent4"/>
          </a:effectRef>
          <a:fontRef idx="minor">
            <a:schemeClr val="dk1"/>
          </a:fontRef>
        </p:style>
        <p:txBody>
          <a:bodyPr anchor="ctr" rtlCol="0"/>
          <a:p>
            <a:pPr algn="just"/>
            <a:r>
              <a:rPr b="1" dirty="0" sz="2000" lang="fr-FR" u="sng" smtClean="0">
                <a:latin typeface="Times New Roman" pitchFamily="18" charset="0"/>
                <a:cs typeface="Times New Roman" pitchFamily="18" charset="0"/>
              </a:rPr>
              <a:t>Question 3 :</a:t>
            </a:r>
            <a:r>
              <a:rPr dirty="0" sz="2000" lang="fr-FR" smtClean="0">
                <a:latin typeface="Times New Roman" pitchFamily="18" charset="0"/>
                <a:cs typeface="Times New Roman" pitchFamily="18" charset="0"/>
              </a:rPr>
              <a:t>est-ce-que vous savez le temps d’incubation pour l’acide urique </a:t>
            </a:r>
            <a:r>
              <a:rPr dirty="0" sz="2000" lang="fr-FR" smtClean="0">
                <a:latin typeface="Times New Roman" pitchFamily="18" charset="0"/>
                <a:cs typeface="Times New Roman" pitchFamily="18" charset="0"/>
              </a:rPr>
              <a:t>?</a:t>
            </a:r>
            <a:endParaRPr dirty="0" sz="2000" lang="fr-FR" smtClean="0">
              <a:latin typeface="Times New Roman" pitchFamily="18" charset="0"/>
              <a:cs typeface="Times New Roman" pitchFamily="18" charset="0"/>
            </a:endParaRPr>
          </a:p>
          <a:p>
            <a:pPr algn="just" lvl="0"/>
            <a:endParaRPr dirty="0" sz="1400" lang="fr-FR" smtClean="0">
              <a:latin typeface="Times New Roman" pitchFamily="18" charset="0"/>
              <a:cs typeface="Times New Roman" pitchFamily="18" charset="0"/>
            </a:endParaRPr>
          </a:p>
        </p:txBody>
      </p:sp>
      <p:graphicFrame>
        <p:nvGraphicFramePr>
          <p:cNvPr id="4194306" name="Image1"/>
          <p:cNvGraphicFramePr>
            <a:graphicFrameLocks/>
          </p:cNvGraphicFramePr>
          <p:nvPr/>
        </p:nvGraphicFramePr>
        <p:xfrm>
          <a:off x="5328667" y="2124125"/>
          <a:ext cx="4392488" cy="1944216"/>
        </p:xfrm>
        <a:graphic>
          <a:graphicData uri="http://schemas.openxmlformats.org/drawingml/2006/chart">
            <c:chart xmlns:c="http://schemas.openxmlformats.org/drawingml/2006/chart" xmlns:r="http://schemas.openxmlformats.org/officeDocument/2006/relationships" r:id="rId1"/>
          </a:graphicData>
        </a:graphic>
      </p:graphicFrame>
      <p:sp>
        <p:nvSpPr>
          <p:cNvPr id="1048691" name="Parchemin horizontal 6"/>
          <p:cNvSpPr/>
          <p:nvPr/>
        </p:nvSpPr>
        <p:spPr>
          <a:xfrm>
            <a:off x="360115" y="4212357"/>
            <a:ext cx="4464496" cy="1800200"/>
          </a:xfrm>
          <a:prstGeom prst="horizontalScroll"/>
        </p:spPr>
        <p:style>
          <a:lnRef idx="1">
            <a:schemeClr val="accent3"/>
          </a:lnRef>
          <a:fillRef idx="2">
            <a:schemeClr val="accent3"/>
          </a:fillRef>
          <a:effectRef idx="1">
            <a:schemeClr val="accent3"/>
          </a:effectRef>
          <a:fontRef idx="minor">
            <a:schemeClr val="dk1"/>
          </a:fontRef>
        </p:style>
        <p:txBody>
          <a:bodyPr anchor="ctr" rtlCol="0"/>
          <a:p>
            <a:pPr algn="just"/>
            <a:r>
              <a:rPr b="1" dirty="0" sz="2600" lang="fr-FR" u="sng" smtClean="0">
                <a:latin typeface="Times New Roman" pitchFamily="18" charset="0"/>
                <a:cs typeface="Times New Roman" pitchFamily="18" charset="0"/>
              </a:rPr>
              <a:t>Question 5 : </a:t>
            </a:r>
            <a:r>
              <a:rPr dirty="0" sz="2600" lang="fr-FR" smtClean="0">
                <a:latin typeface="Times New Roman" pitchFamily="18" charset="0"/>
                <a:cs typeface="Times New Roman" pitchFamily="18" charset="0"/>
              </a:rPr>
              <a:t>pourquoi vous ne respectez pas le temps d’incubation ?</a:t>
            </a:r>
          </a:p>
          <a:p>
            <a:pPr algn="just" lvl="0"/>
            <a:endParaRPr dirty="0" sz="1400" lang="fr-FR" smtClean="0">
              <a:solidFill>
                <a:schemeClr val="tx1"/>
              </a:solidFill>
              <a:latin typeface="Times New Roman" pitchFamily="18" charset="0"/>
              <a:cs typeface="Times New Roman" pitchFamily="18" charset="0"/>
            </a:endParaRPr>
          </a:p>
        </p:txBody>
      </p:sp>
      <p:sp>
        <p:nvSpPr>
          <p:cNvPr id="1048692" name="Rectangle 1"/>
          <p:cNvSpPr>
            <a:spLocks noChangeArrowheads="1"/>
          </p:cNvSpPr>
          <p:nvPr/>
        </p:nvSpPr>
        <p:spPr bwMode="auto">
          <a:xfrm>
            <a:off x="0" y="81280"/>
            <a:ext cx="4831081" cy="294640"/>
          </a:xfrm>
          <a:prstGeom prst="rect"/>
          <a:noFill/>
          <a:ln w="9525">
            <a:noFill/>
            <a:miter lim="800000"/>
            <a:headEnd/>
            <a:tailEnd/>
          </a:ln>
          <a:effectLst/>
        </p:spPr>
        <p:txBody>
          <a:bodyPr anchor="ctr" anchorCtr="0" bIns="45720" compatLnSpc="1" lIns="91440" numCol="1" rIns="91440" tIns="45720" vert="horz" wrap="none">
            <a:prstTxWarp prst="textNoShape"/>
            <a:spAutoFit/>
          </a:bodyPr>
          <a:p>
            <a:pPr algn="l" defTabSz="914400" eaLnBrk="1" fontAlgn="base" hangingPunct="1" indent="0" latinLnBrk="0" lvl="0" marL="0" marR="0" rtl="0">
              <a:lnSpc>
                <a:spcPct val="100000"/>
              </a:lnSpc>
              <a:spcBef>
                <a:spcPct val="0"/>
              </a:spcBef>
              <a:spcAft>
                <a:spcPct val="0"/>
              </a:spcAft>
              <a:buClrTx/>
              <a:buSzTx/>
              <a:buFontTx/>
              <a:buNone/>
            </a:pPr>
            <a:endParaRPr baseline="0" b="0" cap="none" sz="1800" i="0" kumimoji="0" lang="fr-FR" normalizeH="0" strike="noStrike" u="none" smtClean="0">
              <a:ln>
                <a:noFill/>
              </a:ln>
              <a:solidFill>
                <a:schemeClr val="tx1"/>
              </a:solidFill>
              <a:effectLst/>
              <a:latin typeface="Arial" pitchFamily="34" charset="0"/>
              <a:cs typeface="Arial" pitchFamily="34" charset="0"/>
            </a:endParaRPr>
          </a:p>
        </p:txBody>
      </p:sp>
      <p:sp>
        <p:nvSpPr>
          <p:cNvPr id="1048694" name="Rectangle 3"/>
          <p:cNvSpPr>
            <a:spLocks noChangeArrowheads="1"/>
          </p:cNvSpPr>
          <p:nvPr/>
        </p:nvSpPr>
        <p:spPr bwMode="auto">
          <a:xfrm>
            <a:off x="0" y="81280"/>
            <a:ext cx="1122681" cy="294640"/>
          </a:xfrm>
          <a:prstGeom prst="rect"/>
          <a:noFill/>
          <a:ln w="9525">
            <a:noFill/>
            <a:miter lim="800000"/>
            <a:headEnd/>
            <a:tailEnd/>
          </a:ln>
          <a:effectLst/>
        </p:spPr>
        <p:txBody>
          <a:bodyPr anchor="ctr" anchorCtr="0" bIns="45720" compatLnSpc="1" lIns="91440" numCol="1" rIns="91440" tIns="45720" vert="horz" wrap="none">
            <a:prstTxWarp prst="textNoShape"/>
            <a:spAutoFit/>
          </a:bodyPr>
          <a:p>
            <a:pPr algn="l" defTabSz="914400" eaLnBrk="1" fontAlgn="base" hangingPunct="1" indent="0" latinLnBrk="0" lvl="0" marL="0" marR="0" rtl="0">
              <a:lnSpc>
                <a:spcPct val="100000"/>
              </a:lnSpc>
              <a:spcBef>
                <a:spcPct val="0"/>
              </a:spcBef>
              <a:spcAft>
                <a:spcPct val="0"/>
              </a:spcAft>
              <a:buClrTx/>
              <a:buSzTx/>
              <a:buFontTx/>
              <a:buNone/>
            </a:pPr>
            <a:endParaRPr baseline="0" b="0" cap="none" sz="1800" i="0" kumimoji="0" lang="fr-FR" normalizeH="0" strike="noStrike" u="none" smtClean="0">
              <a:ln>
                <a:noFill/>
              </a:ln>
              <a:solidFill>
                <a:schemeClr val="tx1"/>
              </a:solidFill>
              <a:effectLst/>
              <a:latin typeface="Arial" pitchFamily="34" charset="0"/>
              <a:cs typeface="Arial" pitchFamily="34" charset="0"/>
            </a:endParaRPr>
          </a:p>
        </p:txBody>
      </p:sp>
      <p:graphicFrame>
        <p:nvGraphicFramePr>
          <p:cNvPr id="4194307" name="Image1"/>
          <p:cNvGraphicFramePr>
            <a:graphicFrameLocks/>
          </p:cNvGraphicFramePr>
          <p:nvPr/>
        </p:nvGraphicFramePr>
        <p:xfrm>
          <a:off x="5400675" y="4284365"/>
          <a:ext cx="4392488" cy="2232249"/>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dpi="0">
          <a:blip xmlns:r="http://schemas.openxmlformats.org/officeDocument/2006/relationships" r:embed="rId1" cstate="print">
            <a:alphaModFix amt="50000"/>
            <a:lum/>
          </a:blip>
          <a:srcRect/>
          <a:stretch>
            <a:fillRect/>
          </a:stretch>
        </a:blipFill>
      </p:bgPr>
    </p:bg>
    <p:spTree>
      <p:nvGrpSpPr>
        <p:cNvPr id="56" name=""/>
        <p:cNvGrpSpPr/>
        <p:nvPr/>
      </p:nvGrpSpPr>
      <p:grpSpPr>
        <a:xfrm>
          <a:off x="0" y="0"/>
          <a:ext cx="0" cy="0"/>
          <a:chOff x="0" y="0"/>
          <a:chExt cx="0" cy="0"/>
        </a:xfrm>
      </p:grpSpPr>
      <p:sp>
        <p:nvSpPr>
          <p:cNvPr id="1048695" name="Titre 1"/>
          <p:cNvSpPr>
            <a:spLocks noGrp="1"/>
          </p:cNvSpPr>
          <p:nvPr>
            <p:ph type="title"/>
          </p:nvPr>
        </p:nvSpPr>
        <p:spPr>
          <a:xfrm>
            <a:off x="471453" y="-8755"/>
            <a:ext cx="9721215" cy="1140090"/>
          </a:xfrm>
        </p:spPr>
        <p:txBody>
          <a:bodyPr>
            <a:normAutofit/>
          </a:bodyPr>
          <a:p>
            <a:pPr algn="l">
              <a:buFont typeface="Book Antiqua" pitchFamily="18" charset="0"/>
              <a:buChar char="►"/>
            </a:pPr>
            <a:r>
              <a:rPr b="1" dirty="0" sz="4200" i="1" lang="fr-FR" smtClean="0">
                <a:solidFill>
                  <a:srgbClr val="00CCFF"/>
                </a:solidFill>
                <a:latin typeface="Book Antiqua" pitchFamily="18" charset="0"/>
                <a:cs typeface="Times New Roman" pitchFamily="18" charset="0"/>
              </a:rPr>
              <a:t>Suggestions :</a:t>
            </a:r>
            <a:endParaRPr dirty="0" sz="4200" lang="fr-FR">
              <a:solidFill>
                <a:srgbClr val="00CCFF"/>
              </a:solidFill>
              <a:latin typeface="Book Antiqua" pitchFamily="18" charset="0"/>
              <a:cs typeface="Times New Roman" pitchFamily="18" charset="0"/>
            </a:endParaRPr>
          </a:p>
        </p:txBody>
      </p:sp>
      <p:sp>
        <p:nvSpPr>
          <p:cNvPr id="1048696" name="Nuage 5"/>
          <p:cNvSpPr/>
          <p:nvPr/>
        </p:nvSpPr>
        <p:spPr>
          <a:xfrm>
            <a:off x="542891" y="1134253"/>
            <a:ext cx="3000396" cy="2773435"/>
          </a:xfrm>
          <a:prstGeom prst="cloud"/>
        </p:spPr>
        <p:style>
          <a:lnRef idx="2">
            <a:schemeClr val="accent2">
              <a:shade val="50000"/>
            </a:schemeClr>
          </a:lnRef>
          <a:fillRef idx="1">
            <a:schemeClr val="accent2"/>
          </a:fillRef>
          <a:effectRef idx="0">
            <a:schemeClr val="accent2"/>
          </a:effectRef>
          <a:fontRef idx="minor">
            <a:schemeClr val="lt1"/>
          </a:fontRef>
        </p:style>
        <p:txBody>
          <a:bodyPr anchor="ctr" rtlCol="0"/>
          <a:p>
            <a:pPr algn="ctr" lvl="0"/>
            <a:r>
              <a:rPr dirty="0" lang="fr-FR" smtClean="0"/>
              <a:t> 1- Il est </a:t>
            </a:r>
            <a:r>
              <a:rPr b="1" dirty="0" sz="1800" lang="fr-FR" smtClean="0"/>
              <a:t>souhaitable de respecter les conditions de travail : temps d'incubation afin d'obtenir des résultats fiables </a:t>
            </a:r>
            <a:r>
              <a:rPr dirty="0" lang="fr-FR" smtClean="0"/>
              <a:t>.</a:t>
            </a:r>
            <a:endParaRPr altLang="en-US" lang="zh-CN"/>
          </a:p>
        </p:txBody>
      </p:sp>
      <p:sp>
        <p:nvSpPr>
          <p:cNvPr id="1048697" name="Nuage 6"/>
          <p:cNvSpPr/>
          <p:nvPr/>
        </p:nvSpPr>
        <p:spPr>
          <a:xfrm>
            <a:off x="6900873" y="4804555"/>
            <a:ext cx="3000396" cy="1928826"/>
          </a:xfrm>
          <a:prstGeom prst="cloud"/>
        </p:spPr>
        <p:style>
          <a:lnRef idx="2">
            <a:schemeClr val="accent5">
              <a:shade val="50000"/>
            </a:schemeClr>
          </a:lnRef>
          <a:fillRef idx="1">
            <a:schemeClr val="accent5"/>
          </a:fillRef>
          <a:effectRef idx="0">
            <a:schemeClr val="accent5"/>
          </a:effectRef>
          <a:fontRef idx="minor">
            <a:schemeClr val="lt1"/>
          </a:fontRef>
        </p:style>
        <p:txBody>
          <a:bodyPr anchor="ctr" rtlCol="0"/>
          <a:p>
            <a:pPr algn="ctr" lvl="0"/>
            <a:r>
              <a:rPr dirty="0" lang="fr-FR" smtClean="0"/>
              <a:t>4- Faire un bon prélèvement</a:t>
            </a:r>
            <a:endParaRPr altLang="en-US" lang="zh-CN"/>
          </a:p>
        </p:txBody>
      </p:sp>
      <p:sp>
        <p:nvSpPr>
          <p:cNvPr id="1048698" name="Nuage 7"/>
          <p:cNvSpPr/>
          <p:nvPr/>
        </p:nvSpPr>
        <p:spPr>
          <a:xfrm>
            <a:off x="7043748" y="1717780"/>
            <a:ext cx="3757601" cy="2881147"/>
          </a:xfrm>
          <a:prstGeom prst="cloud"/>
        </p:spPr>
        <p:style>
          <a:lnRef idx="2">
            <a:schemeClr val="accent4">
              <a:shade val="50000"/>
            </a:schemeClr>
          </a:lnRef>
          <a:fillRef idx="1">
            <a:schemeClr val="accent4"/>
          </a:fillRef>
          <a:effectRef idx="0">
            <a:schemeClr val="accent4"/>
          </a:effectRef>
          <a:fontRef idx="minor">
            <a:schemeClr val="lt1"/>
          </a:fontRef>
        </p:style>
        <p:txBody>
          <a:bodyPr anchor="ctr" rtlCol="0"/>
          <a:p>
            <a:pPr algn="ctr" lvl="0"/>
            <a:r>
              <a:rPr dirty="0" lang="fr-FR" smtClean="0"/>
              <a:t>2- Sensibiliser le personnel du laboratoire sur l'importance du dosage d'acide urique dans des conditions nécessaires en leur organisant  des séances de formation</a:t>
            </a:r>
            <a:endParaRPr altLang="en-US" lang="zh-CN"/>
          </a:p>
        </p:txBody>
      </p:sp>
      <p:sp>
        <p:nvSpPr>
          <p:cNvPr id="1048699" name="Nuage 8"/>
          <p:cNvSpPr/>
          <p:nvPr/>
        </p:nvSpPr>
        <p:spPr>
          <a:xfrm>
            <a:off x="3829039" y="276997"/>
            <a:ext cx="3929090" cy="2500330"/>
          </a:xfrm>
          <a:prstGeom prst="cloud"/>
        </p:spPr>
        <p:style>
          <a:lnRef idx="2">
            <a:schemeClr val="accent3">
              <a:shade val="50000"/>
            </a:schemeClr>
          </a:lnRef>
          <a:fillRef idx="1">
            <a:schemeClr val="accent3"/>
          </a:fillRef>
          <a:effectRef idx="0">
            <a:schemeClr val="accent3"/>
          </a:effectRef>
          <a:fontRef idx="minor">
            <a:schemeClr val="lt1"/>
          </a:fontRef>
        </p:style>
        <p:txBody>
          <a:bodyPr anchor="ctr" rtlCol="0"/>
          <a:p>
            <a:pPr algn="ctr" lvl="0"/>
            <a:r>
              <a:t>- Nous recommandations de suivre minutieusement et correctement les conseils et les étapes indiquées sur prospectus</a:t>
            </a:r>
            <a:endParaRPr altLang="en-US" lang="zh-CN"/>
          </a:p>
        </p:txBody>
      </p:sp>
      <p:sp>
        <p:nvSpPr>
          <p:cNvPr id="1048700" name="Nuage 9"/>
          <p:cNvSpPr/>
          <p:nvPr/>
        </p:nvSpPr>
        <p:spPr>
          <a:xfrm>
            <a:off x="3200403" y="4911712"/>
            <a:ext cx="3000396" cy="1928826"/>
          </a:xfrm>
          <a:prstGeom prst="cloud"/>
        </p:spPr>
        <p:style>
          <a:lnRef idx="2">
            <a:schemeClr val="accent6">
              <a:shade val="50000"/>
            </a:schemeClr>
          </a:lnRef>
          <a:fillRef idx="1">
            <a:schemeClr val="accent6"/>
          </a:fillRef>
          <a:effectRef idx="0">
            <a:schemeClr val="accent6"/>
          </a:effectRef>
          <a:fontRef idx="minor">
            <a:schemeClr val="lt1"/>
          </a:fontRef>
        </p:style>
        <p:txBody>
          <a:bodyPr anchor="ctr" rtlCol="0"/>
          <a:p>
            <a:pPr algn="ctr"/>
            <a:r>
              <a:rPr dirty="0" lang="fr-FR" smtClean="0"/>
              <a:t>une formation initiale pour les futurs étudiants laborantins</a:t>
            </a:r>
            <a:endParaRPr dirty="0" lang="fr-FR"/>
          </a:p>
        </p:txBody>
      </p:sp>
      <p:sp>
        <p:nvSpPr>
          <p:cNvPr id="1048701" name="Nuage 10"/>
          <p:cNvSpPr/>
          <p:nvPr/>
        </p:nvSpPr>
        <p:spPr>
          <a:xfrm>
            <a:off x="0" y="4491839"/>
            <a:ext cx="2500330" cy="1714512"/>
          </a:xfrm>
          <a:prstGeom prst="cloud"/>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r>
              <a:rPr dirty="0" lang="fr-FR"/>
              <a:t>3- Refaire l'examen si c'est nécessaire .</a:t>
            </a:r>
          </a:p>
          <a:p>
            <a:pPr algn="ctr"/>
            <a:endParaRPr dirty="0" lang="fr-F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14" presetSubtype="10">
                                  <p:stCondLst>
                                    <p:cond delay="0"/>
                                  </p:stCondLst>
                                  <p:childTnLst>
                                    <p:set>
                                      <p:cBhvr>
                                        <p:cTn dur="1" fill="hold" id="6">
                                          <p:stCondLst>
                                            <p:cond delay="0"/>
                                          </p:stCondLst>
                                        </p:cTn>
                                        <p:tgtEl>
                                          <p:spTgt spid="1048695"/>
                                        </p:tgtEl>
                                        <p:attrNameLst>
                                          <p:attrName>style.visibility</p:attrName>
                                        </p:attrNameLst>
                                      </p:cBhvr>
                                      <p:to>
                                        <p:strVal val="visible"/>
                                      </p:to>
                                    </p:set>
                                    <p:animEffect transition="in" filter="randombar(horizontal)">
                                      <p:cBhvr>
                                        <p:cTn dur="500" id="7"/>
                                        <p:tgtEl>
                                          <p:spTgt spid="1048695"/>
                                        </p:tgtEl>
                                      </p:cBhvr>
                                    </p:animEffect>
                                  </p:childTnLst>
                                </p:cTn>
                              </p:par>
                            </p:childTnLst>
                          </p:cTn>
                        </p:par>
                      </p:childTnLst>
                    </p:cTn>
                  </p:par>
                  <p:par>
                    <p:cTn fill="hold" id="8">
                      <p:stCondLst>
                        <p:cond delay="indefinite"/>
                      </p:stCondLst>
                      <p:childTnLst>
                        <p:par>
                          <p:cTn fill="hold" id="9">
                            <p:stCondLst>
                              <p:cond delay="0"/>
                            </p:stCondLst>
                            <p:childTnLst>
                              <p:par>
                                <p:cTn fill="hold" grpId="0" id="10" nodeType="clickEffect" presetClass="entr" presetID="1" presetSubtype="0">
                                  <p:stCondLst>
                                    <p:cond delay="0"/>
                                  </p:stCondLst>
                                  <p:childTnLst>
                                    <p:set>
                                      <p:cBhvr>
                                        <p:cTn dur="1" fill="hold" id="11">
                                          <p:stCondLst>
                                            <p:cond delay="0"/>
                                          </p:stCondLst>
                                        </p:cTn>
                                        <p:tgtEl>
                                          <p:spTgt spid="1048696"/>
                                        </p:tgtEl>
                                        <p:attrNameLst>
                                          <p:attrName>style.visibility</p:attrName>
                                        </p:attrNameLst>
                                      </p:cBhvr>
                                      <p:to>
                                        <p:strVal val="visible"/>
                                      </p:to>
                                    </p:set>
                                  </p:childTnLst>
                                </p:cTn>
                              </p:par>
                            </p:childTnLst>
                          </p:cTn>
                        </p:par>
                      </p:childTnLst>
                    </p:cTn>
                  </p:par>
                  <p:par>
                    <p:cTn fill="hold" id="12">
                      <p:stCondLst>
                        <p:cond delay="indefinite"/>
                      </p:stCondLst>
                      <p:childTnLst>
                        <p:par>
                          <p:cTn fill="hold" id="13">
                            <p:stCondLst>
                              <p:cond delay="0"/>
                            </p:stCondLst>
                            <p:childTnLst>
                              <p:par>
                                <p:cTn fill="hold" grpId="0" id="14" nodeType="clickEffect" presetClass="entr" presetID="1" presetSubtype="0">
                                  <p:stCondLst>
                                    <p:cond delay="0"/>
                                  </p:stCondLst>
                                  <p:childTnLst>
                                    <p:set>
                                      <p:cBhvr>
                                        <p:cTn dur="1" fill="hold" id="15">
                                          <p:stCondLst>
                                            <p:cond delay="0"/>
                                          </p:stCondLst>
                                        </p:cTn>
                                        <p:tgtEl>
                                          <p:spTgt spid="1048699"/>
                                        </p:tgtEl>
                                        <p:attrNameLst>
                                          <p:attrName>style.visibility</p:attrName>
                                        </p:attrNameLst>
                                      </p:cBhvr>
                                      <p:to>
                                        <p:strVal val="visible"/>
                                      </p:to>
                                    </p:set>
                                  </p:childTnLst>
                                </p:cTn>
                              </p:par>
                              <p:par>
                                <p:cTn fill="hold" grpId="0" id="16" nodeType="withEffect" presetClass="entr" presetID="1" presetSubtype="0">
                                  <p:stCondLst>
                                    <p:cond delay="0"/>
                                  </p:stCondLst>
                                  <p:childTnLst>
                                    <p:set>
                                      <p:cBhvr>
                                        <p:cTn dur="1" fill="hold" id="17">
                                          <p:stCondLst>
                                            <p:cond delay="0"/>
                                          </p:stCondLst>
                                        </p:cTn>
                                        <p:tgtEl>
                                          <p:spTgt spid="1048698"/>
                                        </p:tgtEl>
                                        <p:attrNameLst>
                                          <p:attrName>style.visibility</p:attrName>
                                        </p:attrNameLst>
                                      </p:cBhvr>
                                      <p:to>
                                        <p:strVal val="visible"/>
                                      </p:to>
                                    </p:set>
                                  </p:childTnLst>
                                </p:cTn>
                              </p:par>
                              <p:par>
                                <p:cTn fill="hold" grpId="0" id="18" nodeType="withEffect" presetClass="entr" presetID="1" presetSubtype="0">
                                  <p:stCondLst>
                                    <p:cond delay="0"/>
                                  </p:stCondLst>
                                  <p:childTnLst>
                                    <p:set>
                                      <p:cBhvr>
                                        <p:cTn dur="1" fill="hold" id="19">
                                          <p:stCondLst>
                                            <p:cond delay="0"/>
                                          </p:stCondLst>
                                        </p:cTn>
                                        <p:tgtEl>
                                          <p:spTgt spid="1048697"/>
                                        </p:tgtEl>
                                        <p:attrNameLst>
                                          <p:attrName>style.visibility</p:attrName>
                                        </p:attrNameLst>
                                      </p:cBhvr>
                                      <p:to>
                                        <p:strVal val="visible"/>
                                      </p:to>
                                    </p:set>
                                  </p:childTnLst>
                                </p:cTn>
                              </p:par>
                              <p:par>
                                <p:cTn fill="hold" grpId="0" id="20" nodeType="withEffect" presetClass="entr" presetID="1" presetSubtype="0">
                                  <p:stCondLst>
                                    <p:cond delay="0"/>
                                  </p:stCondLst>
                                  <p:childTnLst>
                                    <p:set>
                                      <p:cBhvr>
                                        <p:cTn dur="1" fill="hold" id="21">
                                          <p:stCondLst>
                                            <p:cond delay="0"/>
                                          </p:stCondLst>
                                        </p:cTn>
                                        <p:tgtEl>
                                          <p:spTgt spid="1048700"/>
                                        </p:tgtEl>
                                        <p:attrNameLst>
                                          <p:attrName>style.visibility</p:attrName>
                                        </p:attrNameLst>
                                      </p:cBhvr>
                                      <p:to>
                                        <p:strVal val="visible"/>
                                      </p:to>
                                    </p:set>
                                  </p:childTnLst>
                                </p:cTn>
                              </p:par>
                              <p:par>
                                <p:cTn fill="hold" grpId="0" id="22" nodeType="withEffect" presetClass="entr" presetID="1" presetSubtype="0">
                                  <p:stCondLst>
                                    <p:cond delay="0"/>
                                  </p:stCondLst>
                                  <p:childTnLst>
                                    <p:set>
                                      <p:cBhvr>
                                        <p:cTn dur="1" fill="hold" id="23">
                                          <p:stCondLst>
                                            <p:cond delay="0"/>
                                          </p:stCondLst>
                                        </p:cTn>
                                        <p:tgtEl>
                                          <p:spTgt spid="10487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95" grpId="0"/>
      <p:bldP spid="1048696" grpId="0" animBg="1"/>
      <p:bldP spid="1048697" grpId="0" animBg="1"/>
      <p:bldP spid="1048698" grpId="0" animBg="1"/>
      <p:bldP spid="1048699" grpId="0" animBg="1"/>
      <p:bldP spid="1048700" grpId="0" animBg="1"/>
      <p:bldP spid="104870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dpi="0">
          <a:blip xmlns:r="http://schemas.openxmlformats.org/officeDocument/2006/relationships" r:embed="rId1" cstate="print">
            <a:alphaModFix amt="50000"/>
            <a:lum/>
          </a:blip>
          <a:srcRect/>
          <a:stretch>
            <a:fillRect/>
          </a:stretch>
        </a:blipFill>
      </p:bgPr>
    </p:bg>
    <p:spTree>
      <p:nvGrpSpPr>
        <p:cNvPr id="37" name=""/>
        <p:cNvGrpSpPr/>
        <p:nvPr/>
      </p:nvGrpSpPr>
      <p:grpSpPr>
        <a:xfrm>
          <a:off x="0" y="0"/>
          <a:ext cx="0" cy="0"/>
          <a:chOff x="0" y="0"/>
          <a:chExt cx="0" cy="0"/>
        </a:xfrm>
      </p:grpSpPr>
      <p:sp>
        <p:nvSpPr>
          <p:cNvPr id="1048588" name="ZoneTexte 4"/>
          <p:cNvSpPr txBox="1"/>
          <p:nvPr/>
        </p:nvSpPr>
        <p:spPr>
          <a:xfrm>
            <a:off x="400015" y="1777195"/>
            <a:ext cx="10055931" cy="1072490"/>
          </a:xfrm>
          <a:prstGeom prst="rect"/>
          <a:noFill/>
        </p:spPr>
        <p:txBody>
          <a:bodyPr bIns="47295" lIns="94588" rIns="94588" rtlCol="0" tIns="47295" wrap="square">
            <a:spAutoFit/>
          </a:bodyPr>
          <a:p>
            <a:pPr algn="ctr"/>
            <a:r>
              <a:rPr b="1" dirty="0" sz="2400" i="1" lang="fr-FR" smtClean="0">
                <a:latin typeface="Times New Roman" pitchFamily="18" charset="0"/>
                <a:cs typeface="Times New Roman" pitchFamily="18" charset="0"/>
              </a:rPr>
              <a:t>Mémoire professionnel de fin d’étude</a:t>
            </a:r>
          </a:p>
          <a:p>
            <a:pPr algn="ctr"/>
            <a:r>
              <a:rPr b="1" dirty="0" sz="2400" i="1" lang="fr-FR" smtClean="0">
                <a:latin typeface="Times New Roman" pitchFamily="18" charset="0"/>
                <a:cs typeface="Times New Roman" pitchFamily="18" charset="0"/>
              </a:rPr>
              <a:t>Pour l’obtention de diplôme de laborantin de santé publique</a:t>
            </a:r>
          </a:p>
          <a:p>
            <a:endParaRPr dirty="0" lang="fr-FR"/>
          </a:p>
        </p:txBody>
      </p:sp>
      <p:sp>
        <p:nvSpPr>
          <p:cNvPr id="1048589" name="Rectangle 1"/>
          <p:cNvSpPr>
            <a:spLocks noChangeArrowheads="1"/>
          </p:cNvSpPr>
          <p:nvPr/>
        </p:nvSpPr>
        <p:spPr bwMode="auto">
          <a:xfrm>
            <a:off x="1256079" y="22551"/>
            <a:ext cx="8145124" cy="1466190"/>
          </a:xfrm>
          <a:prstGeom prst="rect"/>
          <a:noFill/>
          <a:ln w="9525">
            <a:noFill/>
            <a:miter lim="800000"/>
            <a:headEnd/>
            <a:tailEnd/>
          </a:ln>
          <a:effectLst/>
        </p:spPr>
        <p:txBody>
          <a:bodyPr anchor="ctr" anchorCtr="0" bIns="47295" compatLnSpc="1" lIns="94588" numCol="1" rIns="94588" tIns="47295" vert="horz" wrap="none">
            <a:prstTxWarp prst="textNoShape"/>
            <a:spAutoFit/>
          </a:bodyPr>
          <a:p>
            <a:pPr algn="ctr" fontAlgn="base">
              <a:spcBef>
                <a:spcPct val="0"/>
              </a:spcBef>
              <a:spcAft>
                <a:spcPct val="0"/>
              </a:spcAft>
              <a:tabLst>
                <a:tab algn="ctr" pos="3166094"/>
                <a:tab algn="r" pos="6330546"/>
              </a:tabLst>
            </a:pPr>
            <a:r>
              <a:rPr baseline="0" b="1" cap="none" dirty="0" sz="1600" i="0" kumimoji="0" lang="fr-FR" normalizeH="0" strike="noStrike" u="none" smtClean="0">
                <a:ln>
                  <a:noFill/>
                </a:ln>
                <a:solidFill>
                  <a:schemeClr val="tx1"/>
                </a:solidFill>
                <a:effectLst/>
                <a:latin typeface="Lucida Calligraphy" pitchFamily="66" charset="0"/>
                <a:ea typeface="Calibri" pitchFamily="34" charset="0"/>
                <a:cs typeface="Times New Roman" pitchFamily="18" charset="0"/>
              </a:rPr>
              <a:t>REPUBLIQUE ALGERIENNE DEMOCRATIQUE ET POPULAIRE</a:t>
            </a:r>
            <a:endParaRPr dirty="0" sz="1100" lang="fr-FR" smtClean="0">
              <a:latin typeface="Arial" pitchFamily="34" charset="0"/>
              <a:cs typeface="Arial" pitchFamily="34" charset="0"/>
            </a:endParaRPr>
          </a:p>
          <a:p>
            <a:pPr algn="ctr" eaLnBrk="0" fontAlgn="base" hangingPunct="0">
              <a:spcBef>
                <a:spcPct val="0"/>
              </a:spcBef>
              <a:spcAft>
                <a:spcPct val="0"/>
              </a:spcAft>
              <a:tabLst>
                <a:tab algn="ctr" pos="3166094"/>
                <a:tab algn="r" pos="6330546"/>
              </a:tabLst>
            </a:pPr>
            <a:r>
              <a:rPr dirty="0" sz="2800" lang="ar-SA" smtClean="0">
                <a:latin typeface="Traditional Arabic" pitchFamily="18" charset="-78"/>
                <a:ea typeface="Calibri" pitchFamily="34" charset="0"/>
                <a:cs typeface="Traditional Arabic" pitchFamily="18" charset="-78"/>
              </a:rPr>
              <a:t>وزارة الصحة </a:t>
            </a:r>
            <a:r>
              <a:rPr dirty="0" sz="2800" lang="ar-AE" smtClean="0">
                <a:latin typeface="Traditional Arabic" pitchFamily="18" charset="-78"/>
                <a:ea typeface="Calibri" pitchFamily="34" charset="0"/>
                <a:cs typeface="Traditional Arabic" pitchFamily="18" charset="-78"/>
              </a:rPr>
              <a:t>و</a:t>
            </a:r>
            <a:r>
              <a:rPr altLang="ar-AE" dirty="0" sz="2800" lang="en-US" smtClean="0">
                <a:latin typeface="Traditional Arabic" pitchFamily="18" charset="-78"/>
                <a:ea typeface="Calibri" pitchFamily="34" charset="0"/>
                <a:cs typeface="Traditional Arabic" pitchFamily="18" charset="-78"/>
              </a:rPr>
              <a:t> </a:t>
            </a:r>
            <a:r>
              <a:rPr dirty="0" sz="2800" lang="ar-SA" smtClean="0">
                <a:latin typeface="Traditional Arabic" pitchFamily="18" charset="-78"/>
                <a:ea typeface="Calibri" pitchFamily="34" charset="0"/>
                <a:cs typeface="Traditional Arabic" pitchFamily="18" charset="-78"/>
              </a:rPr>
              <a:t>السكان </a:t>
            </a:r>
            <a:r>
              <a:rPr dirty="0" sz="2800" lang="ar-SA" err="1" smtClean="0">
                <a:latin typeface="Traditional Arabic" pitchFamily="18" charset="-78"/>
                <a:ea typeface="Calibri" pitchFamily="34" charset="0"/>
                <a:cs typeface="Traditional Arabic" pitchFamily="18" charset="-78"/>
              </a:rPr>
              <a:t>و</a:t>
            </a:r>
            <a:r>
              <a:rPr dirty="0" sz="2800" lang="ar-SA" smtClean="0">
                <a:latin typeface="Traditional Arabic" pitchFamily="18" charset="-78"/>
                <a:ea typeface="Calibri" pitchFamily="34" charset="0"/>
                <a:cs typeface="Traditional Arabic" pitchFamily="18" charset="-78"/>
              </a:rPr>
              <a:t> إ</a:t>
            </a:r>
            <a:r>
              <a:rPr dirty="0" sz="2800" lang="ar-DZ" smtClean="0">
                <a:latin typeface="Traditional Arabic" pitchFamily="18" charset="-78"/>
                <a:ea typeface="Calibri" pitchFamily="34" charset="0"/>
                <a:cs typeface="Traditional Arabic" pitchFamily="18" charset="-78"/>
              </a:rPr>
              <a:t>ص</a:t>
            </a:r>
            <a:r>
              <a:rPr dirty="0" sz="2800" lang="ar-SA" smtClean="0">
                <a:latin typeface="Traditional Arabic" pitchFamily="18" charset="-78"/>
                <a:ea typeface="Calibri" pitchFamily="34" charset="0"/>
                <a:cs typeface="Traditional Arabic" pitchFamily="18" charset="-78"/>
              </a:rPr>
              <a:t>لاح المستشفيات</a:t>
            </a:r>
            <a:endParaRPr dirty="0" sz="1100" lang="fr-FR" smtClean="0">
              <a:latin typeface="Arial" pitchFamily="34" charset="0"/>
              <a:cs typeface="Arial" pitchFamily="34" charset="0"/>
            </a:endParaRPr>
          </a:p>
          <a:p>
            <a:pPr algn="ctr" eaLnBrk="0" fontAlgn="base" hangingPunct="0">
              <a:spcBef>
                <a:spcPct val="0"/>
              </a:spcBef>
              <a:spcAft>
                <a:spcPct val="0"/>
              </a:spcAft>
              <a:tabLst>
                <a:tab algn="ctr" pos="3166094"/>
                <a:tab algn="r" pos="6330546"/>
              </a:tabLst>
            </a:pPr>
            <a:r>
              <a:rPr b="1" dirty="0" sz="2400" lang="fr-FR" smtClean="0">
                <a:latin typeface="Monotype Corsiva" pitchFamily="66" charset="0"/>
                <a:ea typeface="Calibri" pitchFamily="34" charset="0"/>
                <a:cs typeface="Arial" pitchFamily="34" charset="0"/>
              </a:rPr>
              <a:t>Institut National de Formation Sup</a:t>
            </a:r>
            <a:r>
              <a:rPr b="1" dirty="0" sz="2400" lang="fr-FR" smtClean="0">
                <a:latin typeface="Calibri"/>
                <a:ea typeface="Calibri" pitchFamily="34" charset="0"/>
                <a:cs typeface="Arial" pitchFamily="34" charset="0"/>
              </a:rPr>
              <a:t>é</a:t>
            </a:r>
            <a:r>
              <a:rPr b="1" dirty="0" sz="2400" lang="fr-FR" smtClean="0">
                <a:latin typeface="Monotype Corsiva" pitchFamily="66" charset="0"/>
                <a:ea typeface="Calibri" pitchFamily="34" charset="0"/>
                <a:cs typeface="Arial" pitchFamily="34" charset="0"/>
              </a:rPr>
              <a:t>rieure Param</a:t>
            </a:r>
            <a:r>
              <a:rPr b="1" dirty="0" sz="2400" lang="fr-FR" smtClean="0">
                <a:latin typeface="Calibri"/>
                <a:ea typeface="Calibri" pitchFamily="34" charset="0"/>
                <a:cs typeface="Arial" pitchFamily="34" charset="0"/>
              </a:rPr>
              <a:t>é</a:t>
            </a:r>
            <a:r>
              <a:rPr b="1" dirty="0" sz="2400" lang="fr-FR" smtClean="0">
                <a:latin typeface="Monotype Corsiva" pitchFamily="66" charset="0"/>
                <a:ea typeface="Calibri" pitchFamily="34" charset="0"/>
                <a:cs typeface="Arial" pitchFamily="34" charset="0"/>
              </a:rPr>
              <a:t>dicale  (I.N.F.S.P.M)</a:t>
            </a:r>
            <a:endParaRPr dirty="0" sz="1100" lang="fr-FR" smtClean="0">
              <a:latin typeface="Arial" pitchFamily="34" charset="0"/>
              <a:cs typeface="Arial" pitchFamily="34" charset="0"/>
            </a:endParaRPr>
          </a:p>
          <a:p>
            <a:pPr algn="ctr" eaLnBrk="0" fontAlgn="base" hangingPunct="0">
              <a:spcBef>
                <a:spcPct val="0"/>
              </a:spcBef>
              <a:spcAft>
                <a:spcPct val="0"/>
              </a:spcAft>
              <a:tabLst>
                <a:tab algn="ctr" pos="3166094"/>
                <a:tab algn="r" pos="6330546"/>
              </a:tabLst>
            </a:pPr>
            <a:r>
              <a:rPr b="1" dirty="0" sz="2400" lang="fr-FR" smtClean="0">
                <a:latin typeface="Monotype Corsiva" pitchFamily="66" charset="0"/>
                <a:ea typeface="Calibri" pitchFamily="34" charset="0"/>
                <a:cs typeface="Arial" pitchFamily="34" charset="0"/>
              </a:rPr>
              <a:t>Ha</a:t>
            </a:r>
            <a:r>
              <a:rPr b="1" dirty="0" sz="2400" lang="fr-FR" smtClean="0">
                <a:latin typeface="Calibri"/>
                <a:ea typeface="Calibri" pitchFamily="34" charset="0"/>
                <a:cs typeface="Arial" pitchFamily="34" charset="0"/>
              </a:rPr>
              <a:t>ï</a:t>
            </a:r>
            <a:r>
              <a:rPr b="1" dirty="0" sz="2400" lang="fr-FR" smtClean="0">
                <a:latin typeface="Monotype Corsiva" pitchFamily="66" charset="0"/>
                <a:ea typeface="Calibri" pitchFamily="34" charset="0"/>
                <a:cs typeface="Arial" pitchFamily="34" charset="0"/>
              </a:rPr>
              <a:t> Es Salem - Oran</a:t>
            </a:r>
            <a:endParaRPr dirty="0" sz="2800" lang="fr-FR" smtClean="0">
              <a:latin typeface="Arial" pitchFamily="34" charset="0"/>
              <a:cs typeface="Arial" pitchFamily="34" charset="0"/>
            </a:endParaRPr>
          </a:p>
        </p:txBody>
      </p:sp>
      <p:sp>
        <p:nvSpPr>
          <p:cNvPr id="1048590" name="Rectangle à coins arrondis 6"/>
          <p:cNvSpPr/>
          <p:nvPr/>
        </p:nvSpPr>
        <p:spPr>
          <a:xfrm>
            <a:off x="852547" y="3063079"/>
            <a:ext cx="9191598" cy="1567634"/>
          </a:xfrm>
          <a:prstGeom prst="roundRect"/>
        </p:spPr>
        <p:style>
          <a:lnRef idx="1">
            <a:schemeClr val="accent5"/>
          </a:lnRef>
          <a:fillRef idx="2">
            <a:schemeClr val="accent5"/>
          </a:fillRef>
          <a:effectRef idx="1">
            <a:schemeClr val="accent5"/>
          </a:effectRef>
          <a:fontRef idx="minor">
            <a:schemeClr val="dk1"/>
          </a:fontRef>
        </p:style>
        <p:txBody>
          <a:bodyPr anchor="ctr" bIns="44184" lIns="88368" rIns="88368" rtlCol="0" tIns="44184"/>
          <a:p>
            <a:pPr algn="ctr"/>
            <a:r>
              <a:rPr altLang="fr-FR" b="1" dirty="0" sz="2700" i="1" lang="en-US" smtClean="0">
                <a:solidFill>
                  <a:schemeClr val="accent5">
                    <a:lumMod val="50000"/>
                  </a:schemeClr>
                </a:solidFill>
                <a:latin typeface="Times New Roman" pitchFamily="18" charset="0"/>
                <a:cs typeface="Times New Roman" pitchFamily="18" charset="0"/>
              </a:rPr>
              <a:t>&lt;&lt; </a:t>
            </a:r>
            <a:r>
              <a:rPr b="1" dirty="0" sz="2700" i="1" lang="fr-FR" smtClean="0">
                <a:solidFill>
                  <a:schemeClr val="accent5">
                    <a:lumMod val="50000"/>
                  </a:schemeClr>
                </a:solidFill>
                <a:latin typeface="Times New Roman" pitchFamily="18" charset="0"/>
                <a:cs typeface="Times New Roman" pitchFamily="18" charset="0"/>
              </a:rPr>
              <a:t>L’influence du </a:t>
            </a:r>
            <a:r>
              <a:rPr altLang="fr-FR" b="1" dirty="0" sz="2700" i="1" lang="en-US" smtClean="0">
                <a:solidFill>
                  <a:schemeClr val="accent5">
                    <a:lumMod val="50000"/>
                  </a:schemeClr>
                </a:solidFill>
                <a:latin typeface="Times New Roman" pitchFamily="18" charset="0"/>
                <a:cs typeface="Times New Roman" pitchFamily="18" charset="0"/>
              </a:rPr>
              <a:t>temps d'incubation sur le dosage d'acide urique &gt;&gt; </a:t>
            </a:r>
            <a:endParaRPr b="1" dirty="0" sz="2300" lang="fr-FR" smtClean="0">
              <a:solidFill>
                <a:schemeClr val="accent5">
                  <a:lumMod val="50000"/>
                </a:schemeClr>
              </a:solidFill>
              <a:latin typeface="Times New Roman" pitchFamily="18" charset="0"/>
              <a:cs typeface="Times New Roman" pitchFamily="18" charset="0"/>
            </a:endParaRPr>
          </a:p>
        </p:txBody>
      </p:sp>
      <p:cxnSp>
        <p:nvCxnSpPr>
          <p:cNvPr id="3145728" name="Connecteur droit 8"/>
          <p:cNvCxnSpPr>
            <a:cxnSpLocks/>
          </p:cNvCxnSpPr>
          <p:nvPr/>
        </p:nvCxnSpPr>
        <p:spPr>
          <a:xfrm>
            <a:off x="2515777" y="1562881"/>
            <a:ext cx="5604944" cy="1588"/>
          </a:xfrm>
          <a:prstGeom prst="line"/>
        </p:spPr>
        <p:style>
          <a:lnRef idx="2">
            <a:schemeClr val="dk1"/>
          </a:lnRef>
          <a:fillRef idx="0">
            <a:schemeClr val="dk1"/>
          </a:fillRef>
          <a:effectRef idx="1">
            <a:schemeClr val="dk1"/>
          </a:effectRef>
          <a:fontRef idx="minor">
            <a:schemeClr val="tx1"/>
          </a:fontRef>
        </p:style>
      </p:cxnSp>
      <p:sp>
        <p:nvSpPr>
          <p:cNvPr id="1048591" name="ZoneTexte 10"/>
          <p:cNvSpPr txBox="1"/>
          <p:nvPr/>
        </p:nvSpPr>
        <p:spPr>
          <a:xfrm>
            <a:off x="852547" y="4844107"/>
            <a:ext cx="3402377" cy="1322427"/>
          </a:xfrm>
          <a:prstGeom prst="rect"/>
          <a:noFill/>
        </p:spPr>
        <p:txBody>
          <a:bodyPr bIns="47295" lIns="94588" rIns="94588" rtlCol="0" tIns="47295" wrap="square">
            <a:spAutoFit/>
          </a:bodyPr>
          <a:p>
            <a:pPr>
              <a:lnSpc>
                <a:spcPct val="115000"/>
              </a:lnSpc>
              <a:spcAft>
                <a:spcPts val="1034"/>
              </a:spcAft>
            </a:pPr>
            <a:r>
              <a:rPr b="1" dirty="0" lang="fr-FR" u="dash" smtClean="0">
                <a:latin typeface="Baskerville Old Face"/>
                <a:ea typeface="Calibri"/>
                <a:cs typeface="Arial"/>
              </a:rPr>
              <a:t>Elaboré par :</a:t>
            </a:r>
            <a:endParaRPr b="1" dirty="0" sz="1400" lang="fr-FR" smtClean="0">
              <a:ea typeface="Calibri"/>
              <a:cs typeface="Arial"/>
            </a:endParaRPr>
          </a:p>
          <a:p>
            <a:pPr>
              <a:lnSpc>
                <a:spcPct val="115000"/>
              </a:lnSpc>
              <a:spcAft>
                <a:spcPts val="1034"/>
              </a:spcAft>
            </a:pPr>
            <a:r>
              <a:rPr b="1" dirty="0" sz="2000" lang="fr-FR" smtClean="0">
                <a:latin typeface="Baskerville Old Face"/>
                <a:ea typeface="Calibri"/>
                <a:cs typeface="Arial"/>
              </a:rPr>
              <a:t>- Dr </a:t>
            </a:r>
            <a:r>
              <a:rPr b="1" dirty="0" sz="2000" lang="fr-FR" err="1" smtClean="0">
                <a:latin typeface="Baskerville Old Face"/>
                <a:ea typeface="Calibri"/>
                <a:cs typeface="Arial"/>
              </a:rPr>
              <a:t>Tabet</a:t>
            </a:r>
            <a:r>
              <a:rPr b="1" dirty="0" sz="2000" lang="fr-FR" smtClean="0">
                <a:latin typeface="Baskerville Old Face"/>
                <a:ea typeface="Calibri"/>
                <a:cs typeface="Arial"/>
              </a:rPr>
              <a:t> </a:t>
            </a:r>
            <a:r>
              <a:rPr b="1" dirty="0" sz="2000" lang="fr-FR" err="1" smtClean="0">
                <a:latin typeface="Baskerville Old Face"/>
                <a:ea typeface="Calibri"/>
                <a:cs typeface="Arial"/>
              </a:rPr>
              <a:t>Ramzi</a:t>
            </a:r>
            <a:endParaRPr b="1" dirty="0" sz="1400" lang="fr-FR" smtClean="0">
              <a:ea typeface="Calibri"/>
              <a:cs typeface="Arial"/>
            </a:endParaRPr>
          </a:p>
          <a:p>
            <a:pPr>
              <a:lnSpc>
                <a:spcPct val="115000"/>
              </a:lnSpc>
              <a:spcAft>
                <a:spcPts val="1034"/>
              </a:spcAft>
            </a:pPr>
            <a:r>
              <a:rPr b="1" dirty="0" lang="fr-FR" smtClean="0">
                <a:latin typeface="Baskerville Old Face"/>
                <a:ea typeface="Calibri"/>
                <a:cs typeface="Arial"/>
              </a:rPr>
              <a:t>Maitre assistant en biochimie</a:t>
            </a:r>
            <a:endParaRPr b="1" dirty="0" sz="1400" lang="fr-FR" smtClean="0">
              <a:ea typeface="Calibri"/>
              <a:cs typeface="Arial"/>
            </a:endParaRPr>
          </a:p>
        </p:txBody>
      </p:sp>
      <p:sp>
        <p:nvSpPr>
          <p:cNvPr id="1048592" name="ZoneTexte 11"/>
          <p:cNvSpPr txBox="1"/>
          <p:nvPr/>
        </p:nvSpPr>
        <p:spPr>
          <a:xfrm>
            <a:off x="6606233" y="4944672"/>
            <a:ext cx="3657556" cy="1644244"/>
          </a:xfrm>
          <a:prstGeom prst="rect"/>
          <a:noFill/>
        </p:spPr>
        <p:txBody>
          <a:bodyPr bIns="47295" lIns="94588" rIns="94588" rtlCol="0" tIns="47295" wrap="square">
            <a:spAutoFit/>
          </a:bodyPr>
          <a:p>
            <a:pPr>
              <a:lnSpc>
                <a:spcPct val="115000"/>
              </a:lnSpc>
              <a:spcAft>
                <a:spcPts val="1034"/>
              </a:spcAft>
            </a:pPr>
            <a:r>
              <a:rPr b="1" dirty="0" sz="1600" lang="fr-FR" u="dash" smtClean="0">
                <a:latin typeface="Baskerville Old Face"/>
                <a:ea typeface="Calibri"/>
                <a:cs typeface="Arial"/>
              </a:rPr>
              <a:t>Dirigé par :</a:t>
            </a:r>
            <a:endParaRPr b="1" dirty="0" sz="1300" lang="fr-FR" smtClean="0">
              <a:ea typeface="Calibri"/>
              <a:cs typeface="Arial"/>
            </a:endParaRPr>
          </a:p>
          <a:p>
            <a:pPr>
              <a:lnSpc>
                <a:spcPct val="115000"/>
              </a:lnSpc>
              <a:spcAft>
                <a:spcPts val="1034"/>
              </a:spcAft>
            </a:pPr>
            <a:r>
              <a:rPr altLang="fr-FR" dirty="0" sz="1300" lang="en-US" smtClean="0">
                <a:latin typeface="Baskerville Old Face"/>
                <a:ea typeface="Calibri"/>
                <a:cs typeface="Arial"/>
              </a:rPr>
              <a:t>_ </a:t>
            </a:r>
            <a:r>
              <a:rPr altLang="fr-FR" b="1" dirty="0" sz="1800" lang="en-US" smtClean="0">
                <a:latin typeface="Baskerville Old Face"/>
                <a:ea typeface="Calibri"/>
                <a:cs typeface="Arial"/>
              </a:rPr>
              <a:t>Hadj Ahmed Wiam </a:t>
            </a:r>
            <a:endParaRPr b="1" dirty="0" sz="1800" lang="fr-FR" smtClean="0">
              <a:ea typeface="Calibri"/>
              <a:cs typeface="Arial"/>
            </a:endParaRPr>
          </a:p>
          <a:p>
            <a:pPr>
              <a:lnSpc>
                <a:spcPct val="115000"/>
              </a:lnSpc>
              <a:spcAft>
                <a:spcPts val="1034"/>
              </a:spcAft>
            </a:pPr>
            <a:r>
              <a:rPr dirty="0" lang="fr-FR" smtClean="0">
                <a:latin typeface="Baskerville Old Face"/>
                <a:ea typeface="Calibri"/>
                <a:cs typeface="Arial"/>
              </a:rPr>
              <a:t>- </a:t>
            </a:r>
            <a:r>
              <a:rPr altLang="fr-FR" b="1" dirty="0" lang="en-US" err="1" smtClean="0">
                <a:latin typeface="Baskerville Old Face"/>
                <a:ea typeface="Calibri"/>
                <a:cs typeface="Arial"/>
              </a:rPr>
              <a:t>Tayeb Bey Bouchra  </a:t>
            </a:r>
            <a:endParaRPr b="1" dirty="0" sz="1300" lang="fr-FR" smtClean="0">
              <a:ea typeface="Calibri"/>
              <a:cs typeface="Arial"/>
            </a:endParaRPr>
          </a:p>
          <a:p>
            <a:endParaRPr dirty="0" lang="fr-F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1" presetSubtype="0">
                                  <p:stCondLst>
                                    <p:cond delay="0"/>
                                  </p:stCondLst>
                                  <p:childTnLst>
                                    <p:set>
                                      <p:cBhvr>
                                        <p:cTn dur="1" fill="hold" id="6">
                                          <p:stCondLst>
                                            <p:cond delay="0"/>
                                          </p:stCondLst>
                                        </p:cTn>
                                        <p:tgtEl>
                                          <p:spTgt spid="1048588"/>
                                        </p:tgtEl>
                                        <p:attrNameLst>
                                          <p:attrName>style.visibility</p:attrName>
                                        </p:attrNameLst>
                                      </p:cBhvr>
                                      <p:to>
                                        <p:strVal val="visible"/>
                                      </p:to>
                                    </p:set>
                                  </p:childTnLst>
                                </p:cTn>
                              </p:par>
                            </p:childTnLst>
                          </p:cTn>
                        </p:par>
                      </p:childTnLst>
                    </p:cTn>
                  </p:par>
                  <p:par>
                    <p:cTn fill="hold" id="7">
                      <p:stCondLst>
                        <p:cond delay="indefinite"/>
                      </p:stCondLst>
                      <p:childTnLst>
                        <p:par>
                          <p:cTn fill="hold" id="8">
                            <p:stCondLst>
                              <p:cond delay="0"/>
                            </p:stCondLst>
                            <p:childTnLst>
                              <p:par>
                                <p:cTn fill="hold" grpId="0" id="9" nodeType="clickEffect" presetClass="entr" presetID="47" presetSubtype="0">
                                  <p:stCondLst>
                                    <p:cond delay="0"/>
                                  </p:stCondLst>
                                  <p:childTnLst>
                                    <p:set>
                                      <p:cBhvr>
                                        <p:cTn dur="1" fill="hold" id="10">
                                          <p:stCondLst>
                                            <p:cond delay="0"/>
                                          </p:stCondLst>
                                        </p:cTn>
                                        <p:tgtEl>
                                          <p:spTgt spid="1048590"/>
                                        </p:tgtEl>
                                        <p:attrNameLst>
                                          <p:attrName>style.visibility</p:attrName>
                                        </p:attrNameLst>
                                      </p:cBhvr>
                                      <p:to>
                                        <p:strVal val="visible"/>
                                      </p:to>
                                    </p:set>
                                    <p:animEffect transition="in" filter="fade">
                                      <p:cBhvr>
                                        <p:cTn dur="1000" id="11"/>
                                        <p:tgtEl>
                                          <p:spTgt spid="1048590"/>
                                        </p:tgtEl>
                                      </p:cBhvr>
                                    </p:animEffect>
                                    <p:anim calcmode="lin" valueType="num">
                                      <p:cBhvr>
                                        <p:cTn dur="1000" fill="hold" id="12"/>
                                        <p:tgtEl>
                                          <p:spTgt spid="1048590"/>
                                        </p:tgtEl>
                                        <p:attrNameLst>
                                          <p:attrName>ppt_x</p:attrName>
                                        </p:attrNameLst>
                                      </p:cBhvr>
                                      <p:tavLst>
                                        <p:tav tm="0">
                                          <p:val>
                                            <p:strVal val="#ppt_x"/>
                                          </p:val>
                                        </p:tav>
                                        <p:tav tm="100000">
                                          <p:val>
                                            <p:strVal val="#ppt_x"/>
                                          </p:val>
                                        </p:tav>
                                      </p:tavLst>
                                    </p:anim>
                                    <p:anim calcmode="lin" valueType="num">
                                      <p:cBhvr>
                                        <p:cTn dur="1000" fill="hold" id="13"/>
                                        <p:tgtEl>
                                          <p:spTgt spid="1048590"/>
                                        </p:tgtEl>
                                        <p:attrNameLst>
                                          <p:attrName>ppt_y</p:attrName>
                                        </p:attrNameLst>
                                      </p:cBhvr>
                                      <p:tavLst>
                                        <p:tav tm="0">
                                          <p:val>
                                            <p:strVal val="#ppt_y-.1"/>
                                          </p:val>
                                        </p:tav>
                                        <p:tav tm="100000">
                                          <p:val>
                                            <p:strVal val="#ppt_y"/>
                                          </p:val>
                                        </p:tav>
                                      </p:tavLst>
                                    </p:anim>
                                  </p:childTnLst>
                                </p:cTn>
                              </p:par>
                            </p:childTnLst>
                          </p:cTn>
                        </p:par>
                      </p:childTnLst>
                    </p:cTn>
                  </p:par>
                  <p:par>
                    <p:cTn fill="hold" id="14">
                      <p:stCondLst>
                        <p:cond delay="indefinite"/>
                      </p:stCondLst>
                      <p:childTnLst>
                        <p:par>
                          <p:cTn fill="hold" id="15">
                            <p:stCondLst>
                              <p:cond delay="0"/>
                            </p:stCondLst>
                            <p:childTnLst>
                              <p:par>
                                <p:cTn fill="hold" grpId="1" id="16" nodeType="clickEffect" presetClass="entr" presetID="47" presetSubtype="0">
                                  <p:stCondLst>
                                    <p:cond delay="0"/>
                                  </p:stCondLst>
                                  <p:childTnLst>
                                    <p:set>
                                      <p:cBhvr>
                                        <p:cTn dur="1" fill="hold" id="17">
                                          <p:stCondLst>
                                            <p:cond delay="0"/>
                                          </p:stCondLst>
                                        </p:cTn>
                                        <p:tgtEl>
                                          <p:spTgt spid="1048591"/>
                                        </p:tgtEl>
                                        <p:attrNameLst>
                                          <p:attrName>style.visibility</p:attrName>
                                        </p:attrNameLst>
                                      </p:cBhvr>
                                      <p:to>
                                        <p:strVal val="visible"/>
                                      </p:to>
                                    </p:set>
                                    <p:animEffect transition="in" filter="fade">
                                      <p:cBhvr>
                                        <p:cTn dur="1000" id="18"/>
                                        <p:tgtEl>
                                          <p:spTgt spid="1048591"/>
                                        </p:tgtEl>
                                      </p:cBhvr>
                                    </p:animEffect>
                                    <p:anim calcmode="lin" valueType="num">
                                      <p:cBhvr>
                                        <p:cTn dur="1000" fill="hold" id="19"/>
                                        <p:tgtEl>
                                          <p:spTgt spid="1048591"/>
                                        </p:tgtEl>
                                        <p:attrNameLst>
                                          <p:attrName>ppt_x</p:attrName>
                                        </p:attrNameLst>
                                      </p:cBhvr>
                                      <p:tavLst>
                                        <p:tav tm="0">
                                          <p:val>
                                            <p:strVal val="#ppt_x"/>
                                          </p:val>
                                        </p:tav>
                                        <p:tav tm="100000">
                                          <p:val>
                                            <p:strVal val="#ppt_x"/>
                                          </p:val>
                                        </p:tav>
                                      </p:tavLst>
                                    </p:anim>
                                    <p:anim calcmode="lin" valueType="num">
                                      <p:cBhvr>
                                        <p:cTn dur="1000" fill="hold" id="20"/>
                                        <p:tgtEl>
                                          <p:spTgt spid="1048591"/>
                                        </p:tgtEl>
                                        <p:attrNameLst>
                                          <p:attrName>ppt_y</p:attrName>
                                        </p:attrNameLst>
                                      </p:cBhvr>
                                      <p:tavLst>
                                        <p:tav tm="0">
                                          <p:val>
                                            <p:strVal val="#ppt_y-.1"/>
                                          </p:val>
                                        </p:tav>
                                        <p:tav tm="100000">
                                          <p:val>
                                            <p:strVal val="#ppt_y"/>
                                          </p:val>
                                        </p:tav>
                                      </p:tavLst>
                                    </p:anim>
                                  </p:childTnLst>
                                </p:cTn>
                              </p:par>
                              <p:par>
                                <p:cTn fill="hold" grpId="0" id="21" nodeType="withEffect" presetClass="entr" presetID="47" presetSubtype="0">
                                  <p:stCondLst>
                                    <p:cond delay="0"/>
                                  </p:stCondLst>
                                  <p:childTnLst>
                                    <p:set>
                                      <p:cBhvr>
                                        <p:cTn dur="1" fill="hold" id="22">
                                          <p:stCondLst>
                                            <p:cond delay="0"/>
                                          </p:stCondLst>
                                        </p:cTn>
                                        <p:tgtEl>
                                          <p:spTgt spid="1048592"/>
                                        </p:tgtEl>
                                        <p:attrNameLst>
                                          <p:attrName>style.visibility</p:attrName>
                                        </p:attrNameLst>
                                      </p:cBhvr>
                                      <p:to>
                                        <p:strVal val="visible"/>
                                      </p:to>
                                    </p:set>
                                    <p:animEffect transition="in" filter="fade">
                                      <p:cBhvr>
                                        <p:cTn dur="1000" id="23"/>
                                        <p:tgtEl>
                                          <p:spTgt spid="1048592"/>
                                        </p:tgtEl>
                                      </p:cBhvr>
                                    </p:animEffect>
                                    <p:anim calcmode="lin" valueType="num">
                                      <p:cBhvr>
                                        <p:cTn dur="1000" fill="hold" id="24"/>
                                        <p:tgtEl>
                                          <p:spTgt spid="1048592"/>
                                        </p:tgtEl>
                                        <p:attrNameLst>
                                          <p:attrName>ppt_x</p:attrName>
                                        </p:attrNameLst>
                                      </p:cBhvr>
                                      <p:tavLst>
                                        <p:tav tm="0">
                                          <p:val>
                                            <p:strVal val="#ppt_x"/>
                                          </p:val>
                                        </p:tav>
                                        <p:tav tm="100000">
                                          <p:val>
                                            <p:strVal val="#ppt_x"/>
                                          </p:val>
                                        </p:tav>
                                      </p:tavLst>
                                    </p:anim>
                                    <p:anim calcmode="lin" valueType="num">
                                      <p:cBhvr>
                                        <p:cTn dur="1000" fill="hold" id="25"/>
                                        <p:tgtEl>
                                          <p:spTgt spid="10485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588" grpId="0"/>
      <p:bldP spid="1048590" grpId="0" animBg="1"/>
      <p:bldP spid="1048591" grpId="1"/>
      <p:bldP spid="104859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dpi="0">
          <a:blip xmlns:r="http://schemas.openxmlformats.org/officeDocument/2006/relationships" r:embed="rId1" cstate="print">
            <a:alphaModFix amt="50000"/>
            <a:lum/>
          </a:blip>
          <a:srcRect/>
          <a:stretch>
            <a:fillRect/>
          </a:stretch>
        </a:blipFill>
      </p:bgPr>
    </p:bg>
    <p:spTree>
      <p:nvGrpSpPr>
        <p:cNvPr id="57" name=""/>
        <p:cNvGrpSpPr/>
        <p:nvPr/>
      </p:nvGrpSpPr>
      <p:grpSpPr>
        <a:xfrm>
          <a:off x="0" y="0"/>
          <a:ext cx="0" cy="0"/>
          <a:chOff x="0" y="0"/>
          <a:chExt cx="0" cy="0"/>
        </a:xfrm>
      </p:grpSpPr>
      <p:sp>
        <p:nvSpPr>
          <p:cNvPr id="1048702" name="Titre 1"/>
          <p:cNvSpPr>
            <a:spLocks noGrp="1"/>
          </p:cNvSpPr>
          <p:nvPr>
            <p:ph type="title"/>
          </p:nvPr>
        </p:nvSpPr>
        <p:spPr>
          <a:xfrm>
            <a:off x="421893" y="0"/>
            <a:ext cx="9721215" cy="1140090"/>
          </a:xfrm>
        </p:spPr>
        <p:txBody>
          <a:bodyPr>
            <a:normAutofit/>
          </a:bodyPr>
          <a:p>
            <a:pPr algn="l" lvl="0">
              <a:buFont typeface="Book Antiqua" pitchFamily="18" charset="0"/>
              <a:buChar char="►"/>
            </a:pPr>
            <a:r>
              <a:rPr b="1" dirty="0" sz="4200" i="1" lang="fr-FR" smtClean="0">
                <a:solidFill>
                  <a:srgbClr val="00CCFF"/>
                </a:solidFill>
                <a:latin typeface="Book Antiqua" pitchFamily="18" charset="0"/>
                <a:cs typeface="Times New Roman" pitchFamily="18" charset="0"/>
              </a:rPr>
              <a:t>Conclusion</a:t>
            </a:r>
            <a:r>
              <a:rPr b="1" dirty="0" sz="4200" i="1" lang="fr-FR" smtClean="0">
                <a:solidFill>
                  <a:srgbClr val="00CCFF"/>
                </a:solidFill>
                <a:latin typeface="Book Antiqua" pitchFamily="18" charset="0"/>
              </a:rPr>
              <a:t> :</a:t>
            </a:r>
            <a:endParaRPr dirty="0" sz="4200" lang="fr-FR">
              <a:solidFill>
                <a:srgbClr val="00CCFF"/>
              </a:solidFill>
              <a:latin typeface="Book Antiqua" pitchFamily="18" charset="0"/>
            </a:endParaRPr>
          </a:p>
        </p:txBody>
      </p:sp>
      <p:sp>
        <p:nvSpPr>
          <p:cNvPr id="1048703" name="ZoneTexte 7"/>
          <p:cNvSpPr txBox="1"/>
          <p:nvPr/>
        </p:nvSpPr>
        <p:spPr>
          <a:xfrm>
            <a:off x="1047001" y="1140090"/>
            <a:ext cx="8634370" cy="1310640"/>
          </a:xfrm>
          <a:prstGeom prst="rect"/>
          <a:noFill/>
        </p:spPr>
        <p:txBody>
          <a:bodyPr rtlCol="0" wrap="square">
            <a:spAutoFit/>
          </a:bodyPr>
          <a:p>
            <a:pPr algn="ctr" indent="180340">
              <a:lnSpc>
                <a:spcPct val="115000"/>
              </a:lnSpc>
              <a:spcAft>
                <a:spcPts val="1000"/>
              </a:spcAft>
              <a:buFont typeface="Wingdings" pitchFamily="2" charset="2"/>
              <a:buChar char="Ø"/>
            </a:pPr>
            <a:r>
              <a:rPr dirty="0" lang="fr-FR" smtClean="0">
                <a:ea typeface="Calibri"/>
                <a:cs typeface="Arial"/>
              </a:rPr>
              <a:t>L'enquête personnel a démontré qu' il ya une différence de la concentration d'Acide urique sous l'effet du temps d'incubation aux échantillons à doser , pour cela il faut respecter le mode opératoire de chaque paramètre  (temps d'incubation ) pour obtenir des résultats corrects .</a:t>
            </a:r>
          </a:p>
        </p:txBody>
      </p:sp>
      <p:sp>
        <p:nvSpPr>
          <p:cNvPr id="1048704" name="ZoneTexte 9"/>
          <p:cNvSpPr txBox="1"/>
          <p:nvPr/>
        </p:nvSpPr>
        <p:spPr>
          <a:xfrm>
            <a:off x="757205" y="3706021"/>
            <a:ext cx="9215502" cy="1158240"/>
          </a:xfrm>
          <a:prstGeom prst="rect"/>
        </p:spPr>
        <p:style>
          <a:lnRef idx="1">
            <a:schemeClr val="dk1"/>
          </a:lnRef>
          <a:fillRef idx="2">
            <a:schemeClr val="dk1"/>
          </a:fillRef>
          <a:effectRef idx="1">
            <a:schemeClr val="dk1"/>
          </a:effectRef>
          <a:fontRef idx="minor">
            <a:schemeClr val="dk1"/>
          </a:fontRef>
        </p:style>
        <p:txBody>
          <a:bodyPr rtlCol="0" wrap="square">
            <a:spAutoFit/>
          </a:bodyPr>
          <a:p>
            <a:pPr algn="ctr" indent="180340">
              <a:lnSpc>
                <a:spcPct val="115000"/>
              </a:lnSpc>
              <a:spcAft>
                <a:spcPts val="1000"/>
              </a:spcAft>
            </a:pPr>
            <a:r>
              <a:rPr dirty="0" sz="2000" lang="fr-FR" smtClean="0">
                <a:ea typeface="Calibri"/>
                <a:cs typeface="Arial"/>
              </a:rPr>
              <a:t>Un dosage d'acide urique bien fait permet de dégager un diagnostic juste et adopter une attitude thérapeutique adéquate facilitant le travail de médecin traitant pour une meilleure prise en charge des malades </a:t>
            </a: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1" presetSubtype="0">
                                  <p:stCondLst>
                                    <p:cond delay="0"/>
                                  </p:stCondLst>
                                  <p:childTnLst>
                                    <p:set>
                                      <p:cBhvr>
                                        <p:cTn dur="1" fill="hold" id="6">
                                          <p:stCondLst>
                                            <p:cond delay="0"/>
                                          </p:stCondLst>
                                        </p:cTn>
                                        <p:tgtEl>
                                          <p:spTgt spid="1048702"/>
                                        </p:tgtEl>
                                        <p:attrNameLst>
                                          <p:attrName>style.visibility</p:attrName>
                                        </p:attrNameLst>
                                      </p:cBhvr>
                                      <p:to>
                                        <p:strVal val="visible"/>
                                      </p:to>
                                    </p:set>
                                  </p:childTnLst>
                                </p:cTn>
                              </p:par>
                            </p:childTnLst>
                          </p:cTn>
                        </p:par>
                      </p:childTnLst>
                    </p:cTn>
                  </p:par>
                  <p:par>
                    <p:cTn fill="hold" id="7">
                      <p:stCondLst>
                        <p:cond delay="indefinite"/>
                      </p:stCondLst>
                      <p:childTnLst>
                        <p:par>
                          <p:cTn fill="hold" id="8">
                            <p:stCondLst>
                              <p:cond delay="0"/>
                            </p:stCondLst>
                            <p:childTnLst>
                              <p:par>
                                <p:cTn fill="hold" grpId="0" id="9" nodeType="clickEffect" presetClass="entr" presetID="1" presetSubtype="0">
                                  <p:stCondLst>
                                    <p:cond delay="0"/>
                                  </p:stCondLst>
                                  <p:childTnLst>
                                    <p:set>
                                      <p:cBhvr>
                                        <p:cTn dur="1" fill="hold" id="10">
                                          <p:stCondLst>
                                            <p:cond delay="0"/>
                                          </p:stCondLst>
                                        </p:cTn>
                                        <p:tgtEl>
                                          <p:spTgt spid="1048703"/>
                                        </p:tgtEl>
                                        <p:attrNameLst>
                                          <p:attrName>style.visibility</p:attrName>
                                        </p:attrNameLst>
                                      </p:cBhvr>
                                      <p:to>
                                        <p:strVal val="visible"/>
                                      </p:to>
                                    </p:set>
                                  </p:childTnLst>
                                </p:cTn>
                              </p:par>
                            </p:childTnLst>
                          </p:cTn>
                        </p:par>
                      </p:childTnLst>
                    </p:cTn>
                  </p:par>
                  <p:par>
                    <p:cTn fill="hold" id="11">
                      <p:stCondLst>
                        <p:cond delay="indefinite"/>
                      </p:stCondLst>
                      <p:childTnLst>
                        <p:par>
                          <p:cTn fill="hold" id="12">
                            <p:stCondLst>
                              <p:cond delay="0"/>
                            </p:stCondLst>
                            <p:childTnLst>
                              <p:par>
                                <p:cTn fill="hold" id="13" nodeType="clickEffect" presetClass="entr" presetID="1" presetSubtype="0">
                                  <p:stCondLst>
                                    <p:cond delay="0"/>
                                  </p:stCondLst>
                                  <p:childTnLst>
                                    <p:set>
                                      <p:cBhvr>
                                        <p:cTn dur="1" fill="hold" id="14">
                                          <p:stCondLst>
                                            <p:cond delay="0"/>
                                          </p:stCondLst>
                                        </p:cTn>
                                        <p:tgtEl>
                                          <p:spTgt spid="1048704">
                                            <p:txEl>
                                              <p:pRg st="0" end="0"/>
                                            </p:txEl>
                                          </p:spTgt>
                                        </p:tgtEl>
                                        <p:attrNameLst>
                                          <p:attrName>style.visibility</p:attrName>
                                        </p:attrNameLst>
                                      </p:cBhvr>
                                      <p:to>
                                        <p:strVal val="visible"/>
                                      </p:to>
                                    </p:set>
                                  </p:childTnLst>
                                </p:cTn>
                              </p:par>
                              <p:par>
                                <p:cTn fill="hold" grpId="0" id="15" nodeType="withEffect" presetClass="entr" presetID="1" presetSubtype="0">
                                  <p:stCondLst>
                                    <p:cond delay="0"/>
                                  </p:stCondLst>
                                  <p:childTnLst>
                                    <p:set>
                                      <p:cBhvr>
                                        <p:cTn dur="1" fill="hold" id="16">
                                          <p:stCondLst>
                                            <p:cond delay="0"/>
                                          </p:stCondLst>
                                        </p:cTn>
                                        <p:tgtEl>
                                          <p:spTgt spid="1048704">
                                            <p:bg/>
                                          </p:spTgt>
                                        </p:tgtEl>
                                        <p:attrNameLst>
                                          <p:attrName>style.visibility</p:attrName>
                                        </p:attrNameLst>
                                      </p:cBhvr>
                                      <p:to>
                                        <p:strVal val="visible"/>
                                      </p:to>
                                    </p:set>
                                  </p:childTnLst>
                                </p:cTn>
                              </p:par>
                              <p:par>
                                <p:cTn fill="hold" grpId="0" id="17" nodeType="withEffect" presetClass="entr" presetID="1" presetSubtype="0">
                                  <p:stCondLst>
                                    <p:cond delay="0"/>
                                  </p:stCondLst>
                                  <p:childTnLst>
                                    <p:set>
                                      <p:cBhvr>
                                        <p:cTn dur="1" fill="hold" id="18">
                                          <p:stCondLst>
                                            <p:cond delay="0"/>
                                          </p:stCondLst>
                                        </p:cTn>
                                        <p:tgtEl>
                                          <p:spTgt spid="104870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02" grpId="0"/>
      <p:bldP spid="1048703" grpId="0"/>
      <p:bldP spid="1048704" grpId="0" build="allAtOnce"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38" name=""/>
        <p:cNvGrpSpPr/>
        <p:nvPr/>
      </p:nvGrpSpPr>
      <p:grpSpPr>
        <a:xfrm>
          <a:off x="0" y="0"/>
          <a:ext cx="0" cy="0"/>
          <a:chOff x="0" y="0"/>
          <a:chExt cx="0" cy="0"/>
        </a:xfrm>
      </p:grpSpPr>
      <p:sp>
        <p:nvSpPr>
          <p:cNvPr id="1048593" name="Corde 1"/>
          <p:cNvSpPr/>
          <p:nvPr/>
        </p:nvSpPr>
        <p:spPr>
          <a:xfrm rot="12154886">
            <a:off x="-3664825" y="803528"/>
            <a:ext cx="5814495" cy="5301839"/>
          </a:xfrm>
          <a:prstGeom prst="chord">
            <a:avLst>
              <a:gd name="adj1" fmla="val 2591282"/>
              <a:gd name="adj2" fmla="val 16219225"/>
            </a:avLst>
          </a:prstGeom>
          <a:solidFill>
            <a:schemeClr val="bg1">
              <a:lumMod val="75000"/>
            </a:schemeClr>
          </a:solidFill>
          <a:ln>
            <a:noFill/>
          </a:ln>
          <a:effectLst>
            <a:outerShdw algn="l" blurRad="50800" dist="38100" rotWithShape="0">
              <a:prstClr val="black">
                <a:alpha val="40000"/>
              </a:prstClr>
            </a:outerShdw>
          </a:effectLst>
          <a:scene3d>
            <a:camera prst="orthographicFront">
              <a:rot lat="0" lon="0" rev="0"/>
            </a:camera>
            <a:lightRig dir="t" rig="sof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bIns="47295" lIns="94588" rIns="94588" rtlCol="0" tIns="47295"/>
          <a:p>
            <a:pPr algn="ctr"/>
            <a:endParaRPr lang="fr-FR"/>
          </a:p>
        </p:txBody>
      </p:sp>
      <p:sp>
        <p:nvSpPr>
          <p:cNvPr id="1048594" name="Arc 2"/>
          <p:cNvSpPr/>
          <p:nvPr/>
        </p:nvSpPr>
        <p:spPr>
          <a:xfrm>
            <a:off x="-2531565" y="926310"/>
            <a:ext cx="4894339" cy="5201695"/>
          </a:xfrm>
          <a:prstGeom prst="arc">
            <a:avLst>
              <a:gd name="adj1" fmla="val 15772418"/>
              <a:gd name="adj2" fmla="val 6056544"/>
            </a:avLst>
          </a:prstGeom>
        </p:spPr>
        <p:style>
          <a:lnRef idx="3">
            <a:schemeClr val="accent2"/>
          </a:lnRef>
          <a:fillRef idx="0">
            <a:schemeClr val="accent2"/>
          </a:fillRef>
          <a:effectRef idx="2">
            <a:schemeClr val="accent2"/>
          </a:effectRef>
          <a:fontRef idx="minor">
            <a:schemeClr val="tx1"/>
          </a:fontRef>
        </p:style>
        <p:txBody>
          <a:bodyPr anchor="ctr" bIns="47295" lIns="94588" rIns="94588" rtlCol="0" tIns="47295"/>
          <a:p>
            <a:pPr algn="ctr"/>
            <a:endParaRPr lang="fr-FR"/>
          </a:p>
        </p:txBody>
      </p:sp>
      <p:sp>
        <p:nvSpPr>
          <p:cNvPr id="1048595" name="Ellipse 3"/>
          <p:cNvSpPr/>
          <p:nvPr/>
        </p:nvSpPr>
        <p:spPr>
          <a:xfrm>
            <a:off x="1020353" y="563659"/>
            <a:ext cx="506317" cy="356280"/>
          </a:xfrm>
          <a:prstGeom prst="ellipse"/>
        </p:spPr>
        <p:style>
          <a:lnRef idx="1">
            <a:schemeClr val="accent2"/>
          </a:lnRef>
          <a:fillRef idx="3">
            <a:schemeClr val="accent2"/>
          </a:fillRef>
          <a:effectRef idx="2">
            <a:schemeClr val="accent2"/>
          </a:effectRef>
          <a:fontRef idx="minor">
            <a:schemeClr val="lt1"/>
          </a:fontRef>
        </p:style>
        <p:txBody>
          <a:bodyPr anchor="ctr" bIns="47295" lIns="94588" rIns="94588" rtlCol="0" tIns="47295"/>
          <a:p>
            <a:pPr algn="ctr"/>
            <a:endParaRPr lang="fr-FR"/>
          </a:p>
        </p:txBody>
      </p:sp>
      <p:sp>
        <p:nvSpPr>
          <p:cNvPr id="1048596" name="Ellipse 4"/>
          <p:cNvSpPr/>
          <p:nvPr/>
        </p:nvSpPr>
        <p:spPr>
          <a:xfrm>
            <a:off x="2362774" y="5130418"/>
            <a:ext cx="506317" cy="356280"/>
          </a:xfrm>
          <a:prstGeom prst="ellipse"/>
        </p:spPr>
        <p:style>
          <a:lnRef idx="1">
            <a:schemeClr val="accent5"/>
          </a:lnRef>
          <a:fillRef idx="3">
            <a:schemeClr val="accent5"/>
          </a:fillRef>
          <a:effectRef idx="2">
            <a:schemeClr val="accent5"/>
          </a:effectRef>
          <a:fontRef idx="minor">
            <a:schemeClr val="lt1"/>
          </a:fontRef>
        </p:style>
        <p:txBody>
          <a:bodyPr anchor="ctr" bIns="47295" lIns="94588" rIns="94588" rtlCol="0" tIns="47295"/>
          <a:p>
            <a:pPr algn="ctr"/>
            <a:endParaRPr lang="fr-FR"/>
          </a:p>
        </p:txBody>
      </p:sp>
      <p:sp>
        <p:nvSpPr>
          <p:cNvPr id="1048597" name="Ellipse 5"/>
          <p:cNvSpPr/>
          <p:nvPr/>
        </p:nvSpPr>
        <p:spPr>
          <a:xfrm>
            <a:off x="2953478" y="3491526"/>
            <a:ext cx="506317" cy="356280"/>
          </a:xfrm>
          <a:prstGeom prst="ellipse"/>
        </p:spPr>
        <p:style>
          <a:lnRef idx="1">
            <a:schemeClr val="accent6"/>
          </a:lnRef>
          <a:fillRef idx="3">
            <a:schemeClr val="accent6"/>
          </a:fillRef>
          <a:effectRef idx="2">
            <a:schemeClr val="accent6"/>
          </a:effectRef>
          <a:fontRef idx="minor">
            <a:schemeClr val="lt1"/>
          </a:fontRef>
        </p:style>
        <p:txBody>
          <a:bodyPr anchor="ctr" bIns="47295" lIns="94588" rIns="94588" rtlCol="0" tIns="47295"/>
          <a:p>
            <a:pPr algn="ctr"/>
            <a:endParaRPr lang="fr-FR"/>
          </a:p>
        </p:txBody>
      </p:sp>
      <p:sp>
        <p:nvSpPr>
          <p:cNvPr id="1048598" name="Ellipse 6"/>
          <p:cNvSpPr/>
          <p:nvPr/>
        </p:nvSpPr>
        <p:spPr>
          <a:xfrm>
            <a:off x="2784705" y="4346600"/>
            <a:ext cx="506317" cy="356280"/>
          </a:xfrm>
          <a:prstGeom prst="ellipse"/>
        </p:spPr>
        <p:style>
          <a:lnRef idx="1">
            <a:schemeClr val="dk1"/>
          </a:lnRef>
          <a:fillRef idx="3">
            <a:schemeClr val="dk1"/>
          </a:fillRef>
          <a:effectRef idx="2">
            <a:schemeClr val="dk1"/>
          </a:effectRef>
          <a:fontRef idx="minor">
            <a:schemeClr val="lt1"/>
          </a:fontRef>
        </p:style>
        <p:txBody>
          <a:bodyPr anchor="ctr" bIns="47295" lIns="94588" rIns="94588" rtlCol="0" tIns="47295"/>
          <a:p>
            <a:pPr algn="ctr"/>
            <a:endParaRPr lang="fr-FR"/>
          </a:p>
        </p:txBody>
      </p:sp>
      <p:sp>
        <p:nvSpPr>
          <p:cNvPr id="1048599" name="Ellipse 7"/>
          <p:cNvSpPr/>
          <p:nvPr/>
        </p:nvSpPr>
        <p:spPr>
          <a:xfrm>
            <a:off x="2953478" y="2707710"/>
            <a:ext cx="506317" cy="356280"/>
          </a:xfrm>
          <a:prstGeom prst="ellipse"/>
          <a:ln>
            <a:solidFill>
              <a:schemeClr val="bg1">
                <a:lumMod val="75000"/>
              </a:schemeClr>
            </a:solidFill>
          </a:ln>
        </p:spPr>
        <p:style>
          <a:lnRef idx="2">
            <a:schemeClr val="accent1">
              <a:shade val="50000"/>
            </a:schemeClr>
          </a:lnRef>
          <a:fillRef idx="1002">
            <a:schemeClr val="lt2"/>
          </a:fillRef>
          <a:effectRef idx="0">
            <a:schemeClr val="accent1"/>
          </a:effectRef>
          <a:fontRef idx="minor">
            <a:schemeClr val="lt1"/>
          </a:fontRef>
        </p:style>
        <p:txBody>
          <a:bodyPr anchor="ctr" bIns="47295" lIns="94588" rIns="94588" rtlCol="0" tIns="47295"/>
          <a:p>
            <a:pPr algn="ctr"/>
            <a:endParaRPr lang="fr-FR"/>
          </a:p>
        </p:txBody>
      </p:sp>
      <p:sp>
        <p:nvSpPr>
          <p:cNvPr id="1048600" name="Ellipse 9"/>
          <p:cNvSpPr/>
          <p:nvPr/>
        </p:nvSpPr>
        <p:spPr>
          <a:xfrm>
            <a:off x="1856458" y="1211331"/>
            <a:ext cx="506317" cy="356280"/>
          </a:xfrm>
          <a:prstGeom prst="ellipse"/>
        </p:spPr>
        <p:style>
          <a:lnRef idx="1">
            <a:schemeClr val="accent3"/>
          </a:lnRef>
          <a:fillRef idx="3">
            <a:schemeClr val="accent3"/>
          </a:fillRef>
          <a:effectRef idx="2">
            <a:schemeClr val="accent3"/>
          </a:effectRef>
          <a:fontRef idx="minor">
            <a:schemeClr val="lt1"/>
          </a:fontRef>
        </p:style>
        <p:txBody>
          <a:bodyPr anchor="ctr" bIns="47295" lIns="94588" rIns="94588" rtlCol="0" tIns="47295"/>
          <a:p>
            <a:pPr algn="ctr"/>
            <a:endParaRPr lang="fr-FR"/>
          </a:p>
        </p:txBody>
      </p:sp>
      <p:sp>
        <p:nvSpPr>
          <p:cNvPr id="1048601" name="Ellipse 10"/>
          <p:cNvSpPr/>
          <p:nvPr/>
        </p:nvSpPr>
        <p:spPr>
          <a:xfrm>
            <a:off x="2615934" y="1995148"/>
            <a:ext cx="506317" cy="356280"/>
          </a:xfrm>
          <a:prstGeom prst="ellipse"/>
        </p:spPr>
        <p:style>
          <a:lnRef idx="1">
            <a:schemeClr val="accent4"/>
          </a:lnRef>
          <a:fillRef idx="3">
            <a:schemeClr val="accent4"/>
          </a:fillRef>
          <a:effectRef idx="2">
            <a:schemeClr val="accent4"/>
          </a:effectRef>
          <a:fontRef idx="minor">
            <a:schemeClr val="lt1"/>
          </a:fontRef>
        </p:style>
        <p:txBody>
          <a:bodyPr anchor="ctr" bIns="47295" lIns="94588" rIns="94588" rtlCol="0" tIns="47295"/>
          <a:p>
            <a:pPr algn="ctr"/>
            <a:endParaRPr lang="fr-FR"/>
          </a:p>
        </p:txBody>
      </p:sp>
      <p:sp>
        <p:nvSpPr>
          <p:cNvPr id="1048602" name="Organigramme : Alternative 11"/>
          <p:cNvSpPr/>
          <p:nvPr/>
        </p:nvSpPr>
        <p:spPr>
          <a:xfrm>
            <a:off x="2025231" y="492402"/>
            <a:ext cx="3712990" cy="427537"/>
          </a:xfrm>
          <a:prstGeom prst="flowChartAlternateProcess"/>
          <a:noFill/>
        </p:spPr>
        <p:style>
          <a:lnRef idx="2">
            <a:schemeClr val="accent1">
              <a:shade val="50000"/>
            </a:schemeClr>
          </a:lnRef>
          <a:fillRef idx="1">
            <a:schemeClr val="accent1"/>
          </a:fillRef>
          <a:effectRef idx="0">
            <a:schemeClr val="accent1"/>
          </a:effectRef>
          <a:fontRef idx="minor">
            <a:schemeClr val="lt1"/>
          </a:fontRef>
        </p:style>
        <p:txBody>
          <a:bodyPr anchor="ctr" bIns="47295" lIns="94588" rIns="94588" rtlCol="0" tIns="47295"/>
          <a:p>
            <a:pPr algn="ctr"/>
            <a:r>
              <a:rPr b="1" dirty="0" sz="2900" lang="fr-FR" smtClean="0">
                <a:solidFill>
                  <a:srgbClr val="00B0F0"/>
                </a:solidFill>
                <a:latin typeface="Times New Roman" pitchFamily="18" charset="0"/>
                <a:cs typeface="Times New Roman" pitchFamily="18" charset="0"/>
              </a:rPr>
              <a:t>Introduction</a:t>
            </a:r>
            <a:endParaRPr b="1" dirty="0" sz="2900" lang="fr-FR">
              <a:solidFill>
                <a:srgbClr val="00B0F0"/>
              </a:solidFill>
              <a:latin typeface="Times New Roman" pitchFamily="18" charset="0"/>
              <a:cs typeface="Times New Roman" pitchFamily="18" charset="0"/>
            </a:endParaRPr>
          </a:p>
        </p:txBody>
      </p:sp>
      <p:sp>
        <p:nvSpPr>
          <p:cNvPr id="1048603" name="Organigramme : Alternative 12"/>
          <p:cNvSpPr/>
          <p:nvPr/>
        </p:nvSpPr>
        <p:spPr>
          <a:xfrm>
            <a:off x="3881726" y="1923893"/>
            <a:ext cx="3712990" cy="427537"/>
          </a:xfrm>
          <a:prstGeom prst="flowChartAlternateProcess"/>
          <a:noFill/>
        </p:spPr>
        <p:style>
          <a:lnRef idx="2">
            <a:schemeClr val="accent1">
              <a:shade val="50000"/>
            </a:schemeClr>
          </a:lnRef>
          <a:fillRef idx="1">
            <a:schemeClr val="accent1"/>
          </a:fillRef>
          <a:effectRef idx="0">
            <a:schemeClr val="accent1"/>
          </a:effectRef>
          <a:fontRef idx="minor">
            <a:schemeClr val="lt1"/>
          </a:fontRef>
        </p:style>
        <p:txBody>
          <a:bodyPr anchor="ctr" bIns="47295" lIns="94588" rIns="94588" rtlCol="0" tIns="47295"/>
          <a:p>
            <a:pPr algn="ctr"/>
            <a:r>
              <a:rPr b="1" dirty="0" sz="2900" lang="fr-FR" smtClean="0">
                <a:solidFill>
                  <a:srgbClr val="00B0F0"/>
                </a:solidFill>
                <a:latin typeface="Times New Roman" pitchFamily="18" charset="0"/>
                <a:cs typeface="Times New Roman" pitchFamily="18" charset="0"/>
              </a:rPr>
              <a:t>Hypothèse</a:t>
            </a:r>
            <a:endParaRPr b="1" dirty="0" sz="2900" lang="fr-FR">
              <a:solidFill>
                <a:srgbClr val="00B0F0"/>
              </a:solidFill>
              <a:latin typeface="Times New Roman" pitchFamily="18" charset="0"/>
              <a:cs typeface="Times New Roman" pitchFamily="18" charset="0"/>
            </a:endParaRPr>
          </a:p>
        </p:txBody>
      </p:sp>
      <p:sp>
        <p:nvSpPr>
          <p:cNvPr id="1048604" name="Organigramme : Alternative 13"/>
          <p:cNvSpPr/>
          <p:nvPr/>
        </p:nvSpPr>
        <p:spPr>
          <a:xfrm>
            <a:off x="4303658" y="2636454"/>
            <a:ext cx="3712990" cy="427537"/>
          </a:xfrm>
          <a:prstGeom prst="flowChartAlternateProcess"/>
          <a:noFill/>
        </p:spPr>
        <p:style>
          <a:lnRef idx="2">
            <a:schemeClr val="accent1">
              <a:shade val="50000"/>
            </a:schemeClr>
          </a:lnRef>
          <a:fillRef idx="1">
            <a:schemeClr val="accent1"/>
          </a:fillRef>
          <a:effectRef idx="0">
            <a:schemeClr val="accent1"/>
          </a:effectRef>
          <a:fontRef idx="minor">
            <a:schemeClr val="lt1"/>
          </a:fontRef>
        </p:style>
        <p:txBody>
          <a:bodyPr anchor="ctr" bIns="47295" lIns="94588" rIns="94588" rtlCol="0" tIns="47295"/>
          <a:p>
            <a:pPr algn="ctr"/>
            <a:r>
              <a:rPr b="1" dirty="0" sz="2900" lang="fr-FR" smtClean="0">
                <a:solidFill>
                  <a:srgbClr val="00B0F0"/>
                </a:solidFill>
                <a:latin typeface="Times New Roman" pitchFamily="18" charset="0"/>
                <a:cs typeface="Times New Roman" pitchFamily="18" charset="0"/>
              </a:rPr>
              <a:t>Objectif</a:t>
            </a:r>
            <a:endParaRPr b="1" dirty="0" sz="2900" lang="fr-FR">
              <a:solidFill>
                <a:srgbClr val="00B0F0"/>
              </a:solidFill>
              <a:latin typeface="Times New Roman" pitchFamily="18" charset="0"/>
              <a:cs typeface="Times New Roman" pitchFamily="18" charset="0"/>
            </a:endParaRPr>
          </a:p>
        </p:txBody>
      </p:sp>
      <p:sp>
        <p:nvSpPr>
          <p:cNvPr id="1048605" name="Organigramme : Alternative 14"/>
          <p:cNvSpPr/>
          <p:nvPr/>
        </p:nvSpPr>
        <p:spPr>
          <a:xfrm>
            <a:off x="4219270" y="3420271"/>
            <a:ext cx="3712990" cy="427537"/>
          </a:xfrm>
          <a:prstGeom prst="flowChartAlternateProcess"/>
          <a:noFill/>
        </p:spPr>
        <p:style>
          <a:lnRef idx="2">
            <a:schemeClr val="accent1">
              <a:shade val="50000"/>
            </a:schemeClr>
          </a:lnRef>
          <a:fillRef idx="1">
            <a:schemeClr val="accent1"/>
          </a:fillRef>
          <a:effectRef idx="0">
            <a:schemeClr val="accent1"/>
          </a:effectRef>
          <a:fontRef idx="minor">
            <a:schemeClr val="lt1"/>
          </a:fontRef>
        </p:style>
        <p:txBody>
          <a:bodyPr anchor="ctr" bIns="47295" lIns="94588" rIns="94588" rtlCol="0" tIns="47295"/>
          <a:p>
            <a:pPr algn="ctr"/>
            <a:r>
              <a:rPr b="1" dirty="0" sz="2900" lang="fr-FR" smtClean="0">
                <a:solidFill>
                  <a:srgbClr val="00B0F0"/>
                </a:solidFill>
                <a:latin typeface="Times New Roman" pitchFamily="18" charset="0"/>
                <a:cs typeface="Times New Roman" pitchFamily="18" charset="0"/>
              </a:rPr>
              <a:t>Cadre théorique</a:t>
            </a:r>
            <a:endParaRPr b="1" dirty="0" sz="2900" lang="fr-FR">
              <a:solidFill>
                <a:srgbClr val="00B0F0"/>
              </a:solidFill>
              <a:latin typeface="Times New Roman" pitchFamily="18" charset="0"/>
              <a:cs typeface="Times New Roman" pitchFamily="18" charset="0"/>
            </a:endParaRPr>
          </a:p>
        </p:txBody>
      </p:sp>
      <p:sp>
        <p:nvSpPr>
          <p:cNvPr id="1048606" name="Organigramme : Alternative 15"/>
          <p:cNvSpPr/>
          <p:nvPr/>
        </p:nvSpPr>
        <p:spPr>
          <a:xfrm>
            <a:off x="4050500" y="4275343"/>
            <a:ext cx="3712990" cy="427537"/>
          </a:xfrm>
          <a:prstGeom prst="flowChartAlternateProcess"/>
          <a:noFill/>
        </p:spPr>
        <p:style>
          <a:lnRef idx="2">
            <a:schemeClr val="accent1">
              <a:shade val="50000"/>
            </a:schemeClr>
          </a:lnRef>
          <a:fillRef idx="1">
            <a:schemeClr val="accent1"/>
          </a:fillRef>
          <a:effectRef idx="0">
            <a:schemeClr val="accent1"/>
          </a:effectRef>
          <a:fontRef idx="minor">
            <a:schemeClr val="lt1"/>
          </a:fontRef>
        </p:style>
        <p:txBody>
          <a:bodyPr anchor="ctr" bIns="47295" lIns="94588" rIns="94588" rtlCol="0" tIns="47295"/>
          <a:p>
            <a:pPr algn="ctr"/>
            <a:r>
              <a:rPr b="1" dirty="0" sz="2900" lang="fr-FR" smtClean="0">
                <a:solidFill>
                  <a:srgbClr val="00B0F0"/>
                </a:solidFill>
                <a:latin typeface="Times New Roman" pitchFamily="18" charset="0"/>
                <a:cs typeface="Times New Roman" pitchFamily="18" charset="0"/>
              </a:rPr>
              <a:t>Cadre pratique</a:t>
            </a:r>
            <a:endParaRPr b="1" dirty="0" sz="2900" lang="fr-FR">
              <a:solidFill>
                <a:srgbClr val="00B0F0"/>
              </a:solidFill>
              <a:latin typeface="Times New Roman" pitchFamily="18" charset="0"/>
              <a:cs typeface="Times New Roman" pitchFamily="18" charset="0"/>
            </a:endParaRPr>
          </a:p>
        </p:txBody>
      </p:sp>
      <p:sp>
        <p:nvSpPr>
          <p:cNvPr id="1048607" name="Organigramme : Alternative 16"/>
          <p:cNvSpPr/>
          <p:nvPr/>
        </p:nvSpPr>
        <p:spPr>
          <a:xfrm>
            <a:off x="3628567" y="5130418"/>
            <a:ext cx="3712990" cy="427537"/>
          </a:xfrm>
          <a:prstGeom prst="flowChartAlternateProcess"/>
          <a:noFill/>
        </p:spPr>
        <p:style>
          <a:lnRef idx="2">
            <a:schemeClr val="accent1">
              <a:shade val="50000"/>
            </a:schemeClr>
          </a:lnRef>
          <a:fillRef idx="1">
            <a:schemeClr val="accent1"/>
          </a:fillRef>
          <a:effectRef idx="0">
            <a:schemeClr val="accent1"/>
          </a:effectRef>
          <a:fontRef idx="minor">
            <a:schemeClr val="lt1"/>
          </a:fontRef>
        </p:style>
        <p:txBody>
          <a:bodyPr anchor="ctr" bIns="47295" lIns="94588" rIns="94588" rtlCol="0" tIns="47295"/>
          <a:p>
            <a:pPr algn="ctr"/>
            <a:r>
              <a:rPr b="1" dirty="0" sz="2900" lang="fr-FR" smtClean="0">
                <a:solidFill>
                  <a:srgbClr val="00B0F0"/>
                </a:solidFill>
                <a:latin typeface="Times New Roman" pitchFamily="18" charset="0"/>
                <a:cs typeface="Times New Roman" pitchFamily="18" charset="0"/>
              </a:rPr>
              <a:t>Suggestions</a:t>
            </a:r>
            <a:endParaRPr b="1" dirty="0" sz="2900" lang="fr-FR">
              <a:solidFill>
                <a:srgbClr val="00B0F0"/>
              </a:solidFill>
              <a:latin typeface="Times New Roman" pitchFamily="18" charset="0"/>
              <a:cs typeface="Times New Roman" pitchFamily="18" charset="0"/>
            </a:endParaRPr>
          </a:p>
        </p:txBody>
      </p:sp>
      <p:sp>
        <p:nvSpPr>
          <p:cNvPr id="1048608" name="Organigramme : Alternative 17"/>
          <p:cNvSpPr/>
          <p:nvPr/>
        </p:nvSpPr>
        <p:spPr>
          <a:xfrm>
            <a:off x="3122252" y="1211332"/>
            <a:ext cx="3712990" cy="427537"/>
          </a:xfrm>
          <a:prstGeom prst="flowChartAlternateProcess"/>
          <a:noFill/>
        </p:spPr>
        <p:style>
          <a:lnRef idx="2">
            <a:schemeClr val="accent1">
              <a:shade val="50000"/>
            </a:schemeClr>
          </a:lnRef>
          <a:fillRef idx="1">
            <a:schemeClr val="accent1"/>
          </a:fillRef>
          <a:effectRef idx="0">
            <a:schemeClr val="accent1"/>
          </a:effectRef>
          <a:fontRef idx="minor">
            <a:schemeClr val="lt1"/>
          </a:fontRef>
        </p:style>
        <p:txBody>
          <a:bodyPr anchor="ctr" bIns="47295" lIns="94588" rIns="94588" rtlCol="0" tIns="47295"/>
          <a:p>
            <a:pPr algn="ctr"/>
            <a:r>
              <a:rPr b="1" dirty="0" sz="2900" lang="fr-FR" smtClean="0">
                <a:solidFill>
                  <a:srgbClr val="00B0F0"/>
                </a:solidFill>
                <a:latin typeface="Times New Roman" pitchFamily="18" charset="0"/>
                <a:cs typeface="Times New Roman" pitchFamily="18" charset="0"/>
              </a:rPr>
              <a:t>Problématique</a:t>
            </a:r>
            <a:endParaRPr b="1" dirty="0" sz="2900" lang="fr-FR">
              <a:solidFill>
                <a:srgbClr val="00B0F0"/>
              </a:solidFill>
              <a:latin typeface="Times New Roman" pitchFamily="18" charset="0"/>
              <a:cs typeface="Times New Roman" pitchFamily="18" charset="0"/>
            </a:endParaRPr>
          </a:p>
        </p:txBody>
      </p:sp>
      <p:sp>
        <p:nvSpPr>
          <p:cNvPr id="1048609" name="Ellipse 18"/>
          <p:cNvSpPr/>
          <p:nvPr/>
        </p:nvSpPr>
        <p:spPr>
          <a:xfrm>
            <a:off x="1691521" y="5850071"/>
            <a:ext cx="506317" cy="356280"/>
          </a:xfrm>
          <a:prstGeom prst="ellipse"/>
          <a:ln>
            <a:solidFill>
              <a:schemeClr val="accent1">
                <a:lumMod val="75000"/>
              </a:schemeClr>
            </a:solidFill>
          </a:ln>
        </p:spPr>
        <p:style>
          <a:lnRef idx="1">
            <a:schemeClr val="accent5"/>
          </a:lnRef>
          <a:fillRef idx="1002">
            <a:schemeClr val="dk2"/>
          </a:fillRef>
          <a:effectRef idx="2">
            <a:schemeClr val="accent5"/>
          </a:effectRef>
          <a:fontRef idx="minor">
            <a:schemeClr val="lt1"/>
          </a:fontRef>
        </p:style>
        <p:txBody>
          <a:bodyPr anchor="ctr" bIns="47295" lIns="94588" rIns="94588" rtlCol="0" tIns="47295"/>
          <a:p>
            <a:pPr algn="ctr"/>
            <a:endParaRPr lang="fr-FR"/>
          </a:p>
        </p:txBody>
      </p:sp>
      <p:sp>
        <p:nvSpPr>
          <p:cNvPr id="1048610" name="Organigramme : Alternative 19"/>
          <p:cNvSpPr/>
          <p:nvPr/>
        </p:nvSpPr>
        <p:spPr>
          <a:xfrm>
            <a:off x="2869094" y="5842978"/>
            <a:ext cx="3712990" cy="427537"/>
          </a:xfrm>
          <a:prstGeom prst="flowChartAlternateProcess"/>
          <a:noFill/>
        </p:spPr>
        <p:style>
          <a:lnRef idx="2">
            <a:schemeClr val="accent1">
              <a:shade val="50000"/>
            </a:schemeClr>
          </a:lnRef>
          <a:fillRef idx="1">
            <a:schemeClr val="accent1"/>
          </a:fillRef>
          <a:effectRef idx="0">
            <a:schemeClr val="accent1"/>
          </a:effectRef>
          <a:fontRef idx="minor">
            <a:schemeClr val="lt1"/>
          </a:fontRef>
        </p:style>
        <p:txBody>
          <a:bodyPr anchor="ctr" bIns="47295" lIns="94588" rIns="94588" rtlCol="0" tIns="47295"/>
          <a:p>
            <a:pPr algn="ctr"/>
            <a:r>
              <a:rPr b="1" dirty="0" sz="2900" lang="fr-FR" smtClean="0">
                <a:solidFill>
                  <a:srgbClr val="00B0F0"/>
                </a:solidFill>
                <a:latin typeface="Times New Roman" pitchFamily="18" charset="0"/>
                <a:cs typeface="Times New Roman" pitchFamily="18" charset="0"/>
              </a:rPr>
              <a:t>Conclusion</a:t>
            </a:r>
            <a:r>
              <a:rPr b="1" dirty="0" sz="2900" lang="fr-FR" smtClean="0">
                <a:solidFill>
                  <a:srgbClr val="00B0F0"/>
                </a:solidFill>
                <a:latin typeface="Aparajita" pitchFamily="34" charset="0"/>
                <a:cs typeface="Aparajita" pitchFamily="34" charset="0"/>
              </a:rPr>
              <a:t> </a:t>
            </a:r>
            <a:endParaRPr b="1" dirty="0" sz="2900" lang="fr-FR">
              <a:solidFill>
                <a:srgbClr val="00B0F0"/>
              </a:solidFill>
              <a:latin typeface="Aparajita" pitchFamily="34" charset="0"/>
              <a:cs typeface="Aparajita" pitchFamily="34" charset="0"/>
            </a:endParaRPr>
          </a:p>
        </p:txBody>
      </p:sp>
      <p:sp>
        <p:nvSpPr>
          <p:cNvPr id="1048611" name="ZoneTexte 20"/>
          <p:cNvSpPr txBox="1"/>
          <p:nvPr/>
        </p:nvSpPr>
        <p:spPr>
          <a:xfrm>
            <a:off x="253123" y="3063991"/>
            <a:ext cx="1518950" cy="649512"/>
          </a:xfrm>
          <a:prstGeom prst="rect"/>
          <a:noFill/>
        </p:spPr>
        <p:txBody>
          <a:bodyPr bIns="47295" lIns="94588" rIns="94588" rtlCol="0" tIns="47295" wrap="square">
            <a:spAutoFit/>
          </a:bodyPr>
          <a:p>
            <a:r>
              <a:rPr b="1" dirty="0" sz="3600" lang="fr-FR" smtClean="0">
                <a:solidFill>
                  <a:schemeClr val="bg1"/>
                </a:solidFill>
                <a:latin typeface="Times New Roman" pitchFamily="18" charset="0"/>
                <a:cs typeface="Times New Roman" pitchFamily="18" charset="0"/>
              </a:rPr>
              <a:t>Plan:</a:t>
            </a:r>
            <a:endParaRPr b="1" dirty="0" sz="3600" lang="fr-FR">
              <a:solidFill>
                <a:schemeClr val="bg1"/>
              </a:solidFill>
              <a:latin typeface="Times New Roman" pitchFamily="18" charset="0"/>
              <a:cs typeface="Times New Roman" pitchFamily="18" charset="0"/>
            </a:endParaRP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2" id="5" nodeType="clickEffect" presetClass="entr" presetID="47" presetSubtype="0">
                                  <p:stCondLst>
                                    <p:cond delay="0"/>
                                  </p:stCondLst>
                                  <p:iterate type="lt">
                                    <p:tmPct val="0"/>
                                  </p:iterate>
                                  <p:childTnLst>
                                    <p:set>
                                      <p:cBhvr>
                                        <p:cTn dur="1" fill="hold" id="6">
                                          <p:stCondLst>
                                            <p:cond delay="0"/>
                                          </p:stCondLst>
                                        </p:cTn>
                                        <p:tgtEl>
                                          <p:spTgt spid="1048602"/>
                                        </p:tgtEl>
                                        <p:attrNameLst>
                                          <p:attrName>style.visibility</p:attrName>
                                        </p:attrNameLst>
                                      </p:cBhvr>
                                      <p:to>
                                        <p:strVal val="visible"/>
                                      </p:to>
                                    </p:set>
                                    <p:animEffect transition="in" filter="fade">
                                      <p:cBhvr>
                                        <p:cTn dur="1000" id="7"/>
                                        <p:tgtEl>
                                          <p:spTgt spid="1048602"/>
                                        </p:tgtEl>
                                      </p:cBhvr>
                                    </p:animEffect>
                                    <p:anim calcmode="lin" valueType="num">
                                      <p:cBhvr>
                                        <p:cTn dur="1000" fill="hold" id="8"/>
                                        <p:tgtEl>
                                          <p:spTgt spid="1048602"/>
                                        </p:tgtEl>
                                        <p:attrNameLst>
                                          <p:attrName>ppt_x</p:attrName>
                                        </p:attrNameLst>
                                      </p:cBhvr>
                                      <p:tavLst>
                                        <p:tav tm="0">
                                          <p:val>
                                            <p:strVal val="#ppt_x"/>
                                          </p:val>
                                        </p:tav>
                                        <p:tav tm="100000">
                                          <p:val>
                                            <p:strVal val="#ppt_x"/>
                                          </p:val>
                                        </p:tav>
                                      </p:tavLst>
                                    </p:anim>
                                    <p:anim calcmode="lin" valueType="num">
                                      <p:cBhvr>
                                        <p:cTn dur="1000" fill="hold" id="9"/>
                                        <p:tgtEl>
                                          <p:spTgt spid="1048602"/>
                                        </p:tgtEl>
                                        <p:attrNameLst>
                                          <p:attrName>ppt_y</p:attrName>
                                        </p:attrNameLst>
                                      </p:cBhvr>
                                      <p:tavLst>
                                        <p:tav tm="0">
                                          <p:val>
                                            <p:strVal val="#ppt_y-.1"/>
                                          </p:val>
                                        </p:tav>
                                        <p:tav tm="100000">
                                          <p:val>
                                            <p:strVal val="#ppt_y"/>
                                          </p:val>
                                        </p:tav>
                                      </p:tavLst>
                                    </p:anim>
                                  </p:childTnLst>
                                </p:cTn>
                              </p:par>
                            </p:childTnLst>
                          </p:cTn>
                        </p:par>
                      </p:childTnLst>
                    </p:cTn>
                  </p:par>
                  <p:par>
                    <p:cTn fill="hold" id="10">
                      <p:stCondLst>
                        <p:cond delay="indefinite"/>
                      </p:stCondLst>
                      <p:childTnLst>
                        <p:par>
                          <p:cTn fill="hold" id="11">
                            <p:stCondLst>
                              <p:cond delay="0"/>
                            </p:stCondLst>
                            <p:childTnLst>
                              <p:par>
                                <p:cTn fill="hold" grpId="0" id="12" nodeType="clickEffect" presetClass="entr" presetID="47" presetSubtype="0">
                                  <p:stCondLst>
                                    <p:cond delay="0"/>
                                  </p:stCondLst>
                                  <p:childTnLst>
                                    <p:set>
                                      <p:cBhvr>
                                        <p:cTn dur="1" fill="hold" id="13">
                                          <p:stCondLst>
                                            <p:cond delay="0"/>
                                          </p:stCondLst>
                                        </p:cTn>
                                        <p:tgtEl>
                                          <p:spTgt spid="1048608"/>
                                        </p:tgtEl>
                                        <p:attrNameLst>
                                          <p:attrName>style.visibility</p:attrName>
                                        </p:attrNameLst>
                                      </p:cBhvr>
                                      <p:to>
                                        <p:strVal val="visible"/>
                                      </p:to>
                                    </p:set>
                                    <p:animEffect transition="in" filter="fade">
                                      <p:cBhvr>
                                        <p:cTn dur="1000" id="14"/>
                                        <p:tgtEl>
                                          <p:spTgt spid="1048608"/>
                                        </p:tgtEl>
                                      </p:cBhvr>
                                    </p:animEffect>
                                    <p:anim calcmode="lin" valueType="num">
                                      <p:cBhvr>
                                        <p:cTn dur="1000" fill="hold" id="15"/>
                                        <p:tgtEl>
                                          <p:spTgt spid="1048608"/>
                                        </p:tgtEl>
                                        <p:attrNameLst>
                                          <p:attrName>ppt_x</p:attrName>
                                        </p:attrNameLst>
                                      </p:cBhvr>
                                      <p:tavLst>
                                        <p:tav tm="0">
                                          <p:val>
                                            <p:strVal val="#ppt_x"/>
                                          </p:val>
                                        </p:tav>
                                        <p:tav tm="100000">
                                          <p:val>
                                            <p:strVal val="#ppt_x"/>
                                          </p:val>
                                        </p:tav>
                                      </p:tavLst>
                                    </p:anim>
                                    <p:anim calcmode="lin" valueType="num">
                                      <p:cBhvr>
                                        <p:cTn dur="1000" fill="hold" id="16"/>
                                        <p:tgtEl>
                                          <p:spTgt spid="1048608"/>
                                        </p:tgtEl>
                                        <p:attrNameLst>
                                          <p:attrName>ppt_y</p:attrName>
                                        </p:attrNameLst>
                                      </p:cBhvr>
                                      <p:tavLst>
                                        <p:tav tm="0">
                                          <p:val>
                                            <p:strVal val="#ppt_y-.1"/>
                                          </p:val>
                                        </p:tav>
                                        <p:tav tm="100000">
                                          <p:val>
                                            <p:strVal val="#ppt_y"/>
                                          </p:val>
                                        </p:tav>
                                      </p:tavLst>
                                    </p:anim>
                                  </p:childTnLst>
                                </p:cTn>
                              </p:par>
                            </p:childTnLst>
                          </p:cTn>
                        </p:par>
                      </p:childTnLst>
                    </p:cTn>
                  </p:par>
                  <p:par>
                    <p:cTn fill="hold" id="17">
                      <p:stCondLst>
                        <p:cond delay="indefinite"/>
                      </p:stCondLst>
                      <p:childTnLst>
                        <p:par>
                          <p:cTn fill="hold" id="18">
                            <p:stCondLst>
                              <p:cond delay="0"/>
                            </p:stCondLst>
                            <p:childTnLst>
                              <p:par>
                                <p:cTn fill="hold" grpId="0" id="19" nodeType="clickEffect" presetClass="entr" presetID="47" presetSubtype="0">
                                  <p:stCondLst>
                                    <p:cond delay="0"/>
                                  </p:stCondLst>
                                  <p:childTnLst>
                                    <p:set>
                                      <p:cBhvr>
                                        <p:cTn dur="1" fill="hold" id="20">
                                          <p:stCondLst>
                                            <p:cond delay="0"/>
                                          </p:stCondLst>
                                        </p:cTn>
                                        <p:tgtEl>
                                          <p:spTgt spid="1048603"/>
                                        </p:tgtEl>
                                        <p:attrNameLst>
                                          <p:attrName>style.visibility</p:attrName>
                                        </p:attrNameLst>
                                      </p:cBhvr>
                                      <p:to>
                                        <p:strVal val="visible"/>
                                      </p:to>
                                    </p:set>
                                    <p:animEffect transition="in" filter="fade">
                                      <p:cBhvr>
                                        <p:cTn dur="1000" id="21"/>
                                        <p:tgtEl>
                                          <p:spTgt spid="1048603"/>
                                        </p:tgtEl>
                                      </p:cBhvr>
                                    </p:animEffect>
                                    <p:anim calcmode="lin" valueType="num">
                                      <p:cBhvr>
                                        <p:cTn dur="1000" fill="hold" id="22"/>
                                        <p:tgtEl>
                                          <p:spTgt spid="1048603"/>
                                        </p:tgtEl>
                                        <p:attrNameLst>
                                          <p:attrName>ppt_x</p:attrName>
                                        </p:attrNameLst>
                                      </p:cBhvr>
                                      <p:tavLst>
                                        <p:tav tm="0">
                                          <p:val>
                                            <p:strVal val="#ppt_x"/>
                                          </p:val>
                                        </p:tav>
                                        <p:tav tm="100000">
                                          <p:val>
                                            <p:strVal val="#ppt_x"/>
                                          </p:val>
                                        </p:tav>
                                      </p:tavLst>
                                    </p:anim>
                                    <p:anim calcmode="lin" valueType="num">
                                      <p:cBhvr>
                                        <p:cTn dur="1000" fill="hold" id="23"/>
                                        <p:tgtEl>
                                          <p:spTgt spid="1048603"/>
                                        </p:tgtEl>
                                        <p:attrNameLst>
                                          <p:attrName>ppt_y</p:attrName>
                                        </p:attrNameLst>
                                      </p:cBhvr>
                                      <p:tavLst>
                                        <p:tav tm="0">
                                          <p:val>
                                            <p:strVal val="#ppt_y-.1"/>
                                          </p:val>
                                        </p:tav>
                                        <p:tav tm="100000">
                                          <p:val>
                                            <p:strVal val="#ppt_y"/>
                                          </p:val>
                                        </p:tav>
                                      </p:tavLst>
                                    </p:anim>
                                  </p:childTnLst>
                                </p:cTn>
                              </p:par>
                            </p:childTnLst>
                          </p:cTn>
                        </p:par>
                      </p:childTnLst>
                    </p:cTn>
                  </p:par>
                  <p:par>
                    <p:cTn fill="hold" id="24">
                      <p:stCondLst>
                        <p:cond delay="indefinite"/>
                      </p:stCondLst>
                      <p:childTnLst>
                        <p:par>
                          <p:cTn fill="hold" id="25">
                            <p:stCondLst>
                              <p:cond delay="0"/>
                            </p:stCondLst>
                            <p:childTnLst>
                              <p:par>
                                <p:cTn fill="hold" grpId="0" id="26" nodeType="clickEffect" presetClass="entr" presetID="47" presetSubtype="0">
                                  <p:stCondLst>
                                    <p:cond delay="0"/>
                                  </p:stCondLst>
                                  <p:childTnLst>
                                    <p:set>
                                      <p:cBhvr>
                                        <p:cTn dur="1" fill="hold" id="27">
                                          <p:stCondLst>
                                            <p:cond delay="0"/>
                                          </p:stCondLst>
                                        </p:cTn>
                                        <p:tgtEl>
                                          <p:spTgt spid="1048604"/>
                                        </p:tgtEl>
                                        <p:attrNameLst>
                                          <p:attrName>style.visibility</p:attrName>
                                        </p:attrNameLst>
                                      </p:cBhvr>
                                      <p:to>
                                        <p:strVal val="visible"/>
                                      </p:to>
                                    </p:set>
                                    <p:animEffect transition="in" filter="fade">
                                      <p:cBhvr>
                                        <p:cTn dur="1000" id="28"/>
                                        <p:tgtEl>
                                          <p:spTgt spid="1048604"/>
                                        </p:tgtEl>
                                      </p:cBhvr>
                                    </p:animEffect>
                                    <p:anim calcmode="lin" valueType="num">
                                      <p:cBhvr>
                                        <p:cTn dur="1000" fill="hold" id="29"/>
                                        <p:tgtEl>
                                          <p:spTgt spid="1048604"/>
                                        </p:tgtEl>
                                        <p:attrNameLst>
                                          <p:attrName>ppt_x</p:attrName>
                                        </p:attrNameLst>
                                      </p:cBhvr>
                                      <p:tavLst>
                                        <p:tav tm="0">
                                          <p:val>
                                            <p:strVal val="#ppt_x"/>
                                          </p:val>
                                        </p:tav>
                                        <p:tav tm="100000">
                                          <p:val>
                                            <p:strVal val="#ppt_x"/>
                                          </p:val>
                                        </p:tav>
                                      </p:tavLst>
                                    </p:anim>
                                    <p:anim calcmode="lin" valueType="num">
                                      <p:cBhvr>
                                        <p:cTn dur="1000" fill="hold" id="30"/>
                                        <p:tgtEl>
                                          <p:spTgt spid="1048604"/>
                                        </p:tgtEl>
                                        <p:attrNameLst>
                                          <p:attrName>ppt_y</p:attrName>
                                        </p:attrNameLst>
                                      </p:cBhvr>
                                      <p:tavLst>
                                        <p:tav tm="0">
                                          <p:val>
                                            <p:strVal val="#ppt_y-.1"/>
                                          </p:val>
                                        </p:tav>
                                        <p:tav tm="100000">
                                          <p:val>
                                            <p:strVal val="#ppt_y"/>
                                          </p:val>
                                        </p:tav>
                                      </p:tavLst>
                                    </p:anim>
                                  </p:childTnLst>
                                </p:cTn>
                              </p:par>
                            </p:childTnLst>
                          </p:cTn>
                        </p:par>
                      </p:childTnLst>
                    </p:cTn>
                  </p:par>
                  <p:par>
                    <p:cTn fill="hold" id="31">
                      <p:stCondLst>
                        <p:cond delay="indefinite"/>
                      </p:stCondLst>
                      <p:childTnLst>
                        <p:par>
                          <p:cTn fill="hold" id="32">
                            <p:stCondLst>
                              <p:cond delay="0"/>
                            </p:stCondLst>
                            <p:childTnLst>
                              <p:par>
                                <p:cTn fill="hold" grpId="0" id="33" nodeType="clickEffect" presetClass="entr" presetID="47" presetSubtype="0">
                                  <p:stCondLst>
                                    <p:cond delay="0"/>
                                  </p:stCondLst>
                                  <p:childTnLst>
                                    <p:set>
                                      <p:cBhvr>
                                        <p:cTn dur="1" fill="hold" id="34">
                                          <p:stCondLst>
                                            <p:cond delay="0"/>
                                          </p:stCondLst>
                                        </p:cTn>
                                        <p:tgtEl>
                                          <p:spTgt spid="1048605"/>
                                        </p:tgtEl>
                                        <p:attrNameLst>
                                          <p:attrName>style.visibility</p:attrName>
                                        </p:attrNameLst>
                                      </p:cBhvr>
                                      <p:to>
                                        <p:strVal val="visible"/>
                                      </p:to>
                                    </p:set>
                                    <p:animEffect transition="in" filter="fade">
                                      <p:cBhvr>
                                        <p:cTn dur="1000" id="35"/>
                                        <p:tgtEl>
                                          <p:spTgt spid="1048605"/>
                                        </p:tgtEl>
                                      </p:cBhvr>
                                    </p:animEffect>
                                    <p:anim calcmode="lin" valueType="num">
                                      <p:cBhvr>
                                        <p:cTn dur="1000" fill="hold" id="36"/>
                                        <p:tgtEl>
                                          <p:spTgt spid="1048605"/>
                                        </p:tgtEl>
                                        <p:attrNameLst>
                                          <p:attrName>ppt_x</p:attrName>
                                        </p:attrNameLst>
                                      </p:cBhvr>
                                      <p:tavLst>
                                        <p:tav tm="0">
                                          <p:val>
                                            <p:strVal val="#ppt_x"/>
                                          </p:val>
                                        </p:tav>
                                        <p:tav tm="100000">
                                          <p:val>
                                            <p:strVal val="#ppt_x"/>
                                          </p:val>
                                        </p:tav>
                                      </p:tavLst>
                                    </p:anim>
                                    <p:anim calcmode="lin" valueType="num">
                                      <p:cBhvr>
                                        <p:cTn dur="1000" fill="hold" id="37"/>
                                        <p:tgtEl>
                                          <p:spTgt spid="1048605"/>
                                        </p:tgtEl>
                                        <p:attrNameLst>
                                          <p:attrName>ppt_y</p:attrName>
                                        </p:attrNameLst>
                                      </p:cBhvr>
                                      <p:tavLst>
                                        <p:tav tm="0">
                                          <p:val>
                                            <p:strVal val="#ppt_y-.1"/>
                                          </p:val>
                                        </p:tav>
                                        <p:tav tm="100000">
                                          <p:val>
                                            <p:strVal val="#ppt_y"/>
                                          </p:val>
                                        </p:tav>
                                      </p:tavLst>
                                    </p:anim>
                                  </p:childTnLst>
                                </p:cTn>
                              </p:par>
                            </p:childTnLst>
                          </p:cTn>
                        </p:par>
                      </p:childTnLst>
                    </p:cTn>
                  </p:par>
                  <p:par>
                    <p:cTn fill="hold" id="38">
                      <p:stCondLst>
                        <p:cond delay="indefinite"/>
                      </p:stCondLst>
                      <p:childTnLst>
                        <p:par>
                          <p:cTn fill="hold" id="39">
                            <p:stCondLst>
                              <p:cond delay="0"/>
                            </p:stCondLst>
                            <p:childTnLst>
                              <p:par>
                                <p:cTn fill="hold" grpId="0" id="40" nodeType="clickEffect" presetClass="entr" presetID="47" presetSubtype="0">
                                  <p:stCondLst>
                                    <p:cond delay="0"/>
                                  </p:stCondLst>
                                  <p:childTnLst>
                                    <p:set>
                                      <p:cBhvr>
                                        <p:cTn dur="1" fill="hold" id="41">
                                          <p:stCondLst>
                                            <p:cond delay="0"/>
                                          </p:stCondLst>
                                        </p:cTn>
                                        <p:tgtEl>
                                          <p:spTgt spid="1048606"/>
                                        </p:tgtEl>
                                        <p:attrNameLst>
                                          <p:attrName>style.visibility</p:attrName>
                                        </p:attrNameLst>
                                      </p:cBhvr>
                                      <p:to>
                                        <p:strVal val="visible"/>
                                      </p:to>
                                    </p:set>
                                    <p:animEffect transition="in" filter="fade">
                                      <p:cBhvr>
                                        <p:cTn dur="1000" id="42"/>
                                        <p:tgtEl>
                                          <p:spTgt spid="1048606"/>
                                        </p:tgtEl>
                                      </p:cBhvr>
                                    </p:animEffect>
                                    <p:anim calcmode="lin" valueType="num">
                                      <p:cBhvr>
                                        <p:cTn dur="1000" fill="hold" id="43"/>
                                        <p:tgtEl>
                                          <p:spTgt spid="1048606"/>
                                        </p:tgtEl>
                                        <p:attrNameLst>
                                          <p:attrName>ppt_x</p:attrName>
                                        </p:attrNameLst>
                                      </p:cBhvr>
                                      <p:tavLst>
                                        <p:tav tm="0">
                                          <p:val>
                                            <p:strVal val="#ppt_x"/>
                                          </p:val>
                                        </p:tav>
                                        <p:tav tm="100000">
                                          <p:val>
                                            <p:strVal val="#ppt_x"/>
                                          </p:val>
                                        </p:tav>
                                      </p:tavLst>
                                    </p:anim>
                                    <p:anim calcmode="lin" valueType="num">
                                      <p:cBhvr>
                                        <p:cTn dur="1000" fill="hold" id="44"/>
                                        <p:tgtEl>
                                          <p:spTgt spid="1048606"/>
                                        </p:tgtEl>
                                        <p:attrNameLst>
                                          <p:attrName>ppt_y</p:attrName>
                                        </p:attrNameLst>
                                      </p:cBhvr>
                                      <p:tavLst>
                                        <p:tav tm="0">
                                          <p:val>
                                            <p:strVal val="#ppt_y-.1"/>
                                          </p:val>
                                        </p:tav>
                                        <p:tav tm="100000">
                                          <p:val>
                                            <p:strVal val="#ppt_y"/>
                                          </p:val>
                                        </p:tav>
                                      </p:tavLst>
                                    </p:anim>
                                  </p:childTnLst>
                                </p:cTn>
                              </p:par>
                            </p:childTnLst>
                          </p:cTn>
                        </p:par>
                      </p:childTnLst>
                    </p:cTn>
                  </p:par>
                  <p:par>
                    <p:cTn fill="hold" id="45">
                      <p:stCondLst>
                        <p:cond delay="indefinite"/>
                      </p:stCondLst>
                      <p:childTnLst>
                        <p:par>
                          <p:cTn fill="hold" id="46">
                            <p:stCondLst>
                              <p:cond delay="0"/>
                            </p:stCondLst>
                            <p:childTnLst>
                              <p:par>
                                <p:cTn fill="hold" grpId="0" id="47" nodeType="clickEffect" presetClass="entr" presetID="47" presetSubtype="0">
                                  <p:stCondLst>
                                    <p:cond delay="0"/>
                                  </p:stCondLst>
                                  <p:childTnLst>
                                    <p:set>
                                      <p:cBhvr>
                                        <p:cTn dur="1" fill="hold" id="48">
                                          <p:stCondLst>
                                            <p:cond delay="0"/>
                                          </p:stCondLst>
                                        </p:cTn>
                                        <p:tgtEl>
                                          <p:spTgt spid="1048607"/>
                                        </p:tgtEl>
                                        <p:attrNameLst>
                                          <p:attrName>style.visibility</p:attrName>
                                        </p:attrNameLst>
                                      </p:cBhvr>
                                      <p:to>
                                        <p:strVal val="visible"/>
                                      </p:to>
                                    </p:set>
                                    <p:animEffect transition="in" filter="fade">
                                      <p:cBhvr>
                                        <p:cTn dur="1000" id="49"/>
                                        <p:tgtEl>
                                          <p:spTgt spid="1048607"/>
                                        </p:tgtEl>
                                      </p:cBhvr>
                                    </p:animEffect>
                                    <p:anim calcmode="lin" valueType="num">
                                      <p:cBhvr>
                                        <p:cTn dur="1000" fill="hold" id="50"/>
                                        <p:tgtEl>
                                          <p:spTgt spid="1048607"/>
                                        </p:tgtEl>
                                        <p:attrNameLst>
                                          <p:attrName>ppt_x</p:attrName>
                                        </p:attrNameLst>
                                      </p:cBhvr>
                                      <p:tavLst>
                                        <p:tav tm="0">
                                          <p:val>
                                            <p:strVal val="#ppt_x"/>
                                          </p:val>
                                        </p:tav>
                                        <p:tav tm="100000">
                                          <p:val>
                                            <p:strVal val="#ppt_x"/>
                                          </p:val>
                                        </p:tav>
                                      </p:tavLst>
                                    </p:anim>
                                    <p:anim calcmode="lin" valueType="num">
                                      <p:cBhvr>
                                        <p:cTn dur="1000" fill="hold" id="51"/>
                                        <p:tgtEl>
                                          <p:spTgt spid="1048607"/>
                                        </p:tgtEl>
                                        <p:attrNameLst>
                                          <p:attrName>ppt_y</p:attrName>
                                        </p:attrNameLst>
                                      </p:cBhvr>
                                      <p:tavLst>
                                        <p:tav tm="0">
                                          <p:val>
                                            <p:strVal val="#ppt_y-.1"/>
                                          </p:val>
                                        </p:tav>
                                        <p:tav tm="100000">
                                          <p:val>
                                            <p:strVal val="#ppt_y"/>
                                          </p:val>
                                        </p:tav>
                                      </p:tavLst>
                                    </p:anim>
                                  </p:childTnLst>
                                </p:cTn>
                              </p:par>
                            </p:childTnLst>
                          </p:cTn>
                        </p:par>
                      </p:childTnLst>
                    </p:cTn>
                  </p:par>
                  <p:par>
                    <p:cTn fill="hold" id="52">
                      <p:stCondLst>
                        <p:cond delay="indefinite"/>
                      </p:stCondLst>
                      <p:childTnLst>
                        <p:par>
                          <p:cTn fill="hold" id="53">
                            <p:stCondLst>
                              <p:cond delay="0"/>
                            </p:stCondLst>
                            <p:childTnLst>
                              <p:par>
                                <p:cTn fill="hold" grpId="0" id="54" nodeType="clickEffect" presetClass="entr" presetID="47" presetSubtype="0">
                                  <p:stCondLst>
                                    <p:cond delay="0"/>
                                  </p:stCondLst>
                                  <p:childTnLst>
                                    <p:set>
                                      <p:cBhvr>
                                        <p:cTn dur="1" fill="hold" id="55">
                                          <p:stCondLst>
                                            <p:cond delay="0"/>
                                          </p:stCondLst>
                                        </p:cTn>
                                        <p:tgtEl>
                                          <p:spTgt spid="1048610"/>
                                        </p:tgtEl>
                                        <p:attrNameLst>
                                          <p:attrName>style.visibility</p:attrName>
                                        </p:attrNameLst>
                                      </p:cBhvr>
                                      <p:to>
                                        <p:strVal val="visible"/>
                                      </p:to>
                                    </p:set>
                                    <p:animEffect transition="in" filter="fade">
                                      <p:cBhvr>
                                        <p:cTn dur="1000" id="56"/>
                                        <p:tgtEl>
                                          <p:spTgt spid="1048610"/>
                                        </p:tgtEl>
                                      </p:cBhvr>
                                    </p:animEffect>
                                    <p:anim calcmode="lin" valueType="num">
                                      <p:cBhvr>
                                        <p:cTn dur="1000" fill="hold" id="57"/>
                                        <p:tgtEl>
                                          <p:spTgt spid="1048610"/>
                                        </p:tgtEl>
                                        <p:attrNameLst>
                                          <p:attrName>ppt_x</p:attrName>
                                        </p:attrNameLst>
                                      </p:cBhvr>
                                      <p:tavLst>
                                        <p:tav tm="0">
                                          <p:val>
                                            <p:strVal val="#ppt_x"/>
                                          </p:val>
                                        </p:tav>
                                        <p:tav tm="100000">
                                          <p:val>
                                            <p:strVal val="#ppt_x"/>
                                          </p:val>
                                        </p:tav>
                                      </p:tavLst>
                                    </p:anim>
                                    <p:anim calcmode="lin" valueType="num">
                                      <p:cBhvr>
                                        <p:cTn dur="1000" fill="hold" id="58"/>
                                        <p:tgtEl>
                                          <p:spTgt spid="10486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2" grpId="2" animBg="1"/>
      <p:bldP spid="1048603" grpId="0" animBg="1"/>
      <p:bldP spid="1048604" grpId="0" animBg="1"/>
      <p:bldP spid="1048605" grpId="0" animBg="1"/>
      <p:bldP spid="1048606" grpId="0" animBg="1"/>
      <p:bldP spid="1048607" grpId="0" animBg="1"/>
      <p:bldP spid="1048608" grpId="0" animBg="1"/>
      <p:bldP spid="10486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40" name=""/>
        <p:cNvGrpSpPr/>
        <p:nvPr/>
      </p:nvGrpSpPr>
      <p:grpSpPr>
        <a:xfrm>
          <a:off x="0" y="0"/>
          <a:ext cx="0" cy="0"/>
          <a:chOff x="0" y="0"/>
          <a:chExt cx="0" cy="0"/>
        </a:xfrm>
      </p:grpSpPr>
      <p:sp>
        <p:nvSpPr>
          <p:cNvPr id="1048617" name="Sous-titre 1048658"/>
          <p:cNvSpPr>
            <a:spLocks noGrp="1"/>
          </p:cNvSpPr>
          <p:nvPr>
            <p:ph type="subTitle" idx="1"/>
          </p:nvPr>
        </p:nvSpPr>
        <p:spPr>
          <a:xfrm>
            <a:off x="393090" y="1425090"/>
            <a:ext cx="10015170" cy="1935223"/>
          </a:xfrm>
        </p:spPr>
        <p:txBody>
          <a:bodyPr>
            <a:normAutofit fontScale="96970"/>
          </a:bodyPr>
          <a:p>
            <a:r>
              <a:rPr altLang="fr-FR" lang="en-US"/>
              <a:t>Le</a:t>
            </a:r>
            <a:r>
              <a:rPr lang="fr-FR"/>
              <a:t>s analyses biochimiques sanguins sont des analyses de sang qui déterminent la quantité de certains substances chimiques dans un prélèvement sanguin </a:t>
            </a:r>
          </a:p>
        </p:txBody>
      </p:sp>
      <p:pic>
        <p:nvPicPr>
          <p:cNvPr id="2097153" name="Image 7" descr="b66a9acc296d.jpg"/>
          <p:cNvPicPr>
            <a:picLocks noChangeAspect="1"/>
          </p:cNvPicPr>
          <p:nvPr/>
        </p:nvPicPr>
        <p:blipFill>
          <a:blip xmlns:r="http://schemas.openxmlformats.org/officeDocument/2006/relationships" r:embed="rId1" cstate="print"/>
          <a:srcRect b="17044"/>
          <a:stretch>
            <a:fillRect/>
          </a:stretch>
        </p:blipFill>
        <p:spPr>
          <a:xfrm>
            <a:off x="4988547" y="413"/>
            <a:ext cx="5812803" cy="1484632"/>
          </a:xfrm>
          <a:prstGeom prst="ellipse"/>
          <a:ln>
            <a:noFill/>
          </a:ln>
          <a:effectLst>
            <a:softEdge rad="63500"/>
          </a:effectLst>
        </p:spPr>
      </p:pic>
      <p:sp>
        <p:nvSpPr>
          <p:cNvPr id="1048618" name="Titre 1"/>
          <p:cNvSpPr>
            <a:spLocks noGrp="1"/>
          </p:cNvSpPr>
          <p:nvPr>
            <p:ph type="title"/>
          </p:nvPr>
        </p:nvSpPr>
        <p:spPr>
          <a:xfrm>
            <a:off x="-506353" y="285001"/>
            <a:ext cx="6463944" cy="1140090"/>
          </a:xfrm>
          <a:prstGeom prst="rect"/>
        </p:spPr>
        <p:txBody>
          <a:bodyPr anchor="ctr" bIns="47295" lIns="94588" rIns="94588" rtlCol="0" tIns="47295" vert="horz">
            <a:normAutofit/>
          </a:bodyPr>
          <a:lstStyle>
            <a:lvl1pPr algn="ctr" defTabSz="945887" eaLnBrk="1" hangingPunct="1" latinLnBrk="0" rtl="0">
              <a:spcBef>
                <a:spcPct val="0"/>
              </a:spcBef>
              <a:buNone/>
              <a:defRPr sz="4500" kern="1200">
                <a:solidFill>
                  <a:schemeClr val="tx1"/>
                </a:solidFill>
                <a:latin typeface="+mj-lt"/>
                <a:ea typeface="+mj-ea"/>
                <a:cs typeface="+mj-cs"/>
              </a:defRPr>
            </a:lvl1pPr>
          </a:lstStyle>
          <a:p>
            <a:pPr>
              <a:buFont typeface="Book Antiqua" pitchFamily="18" charset="0"/>
              <a:buChar char="►"/>
            </a:pPr>
            <a:r>
              <a:rPr b="1" dirty="0" sz="4200" i="1" lang="fr-FR" smtClean="0">
                <a:solidFill>
                  <a:srgbClr val="00B0F0"/>
                </a:solidFill>
                <a:latin typeface="Book Antiqua" pitchFamily="18" charset="0"/>
                <a:cs typeface="Times New Roman" pitchFamily="18" charset="0"/>
              </a:rPr>
              <a:t> Introduction:</a:t>
            </a:r>
            <a:endParaRPr b="1" dirty="0" sz="4200" i="1" lang="fr-FR">
              <a:solidFill>
                <a:srgbClr val="00B0F0"/>
              </a:solidFill>
              <a:latin typeface="Book Antiqua" pitchFamily="18" charset="0"/>
              <a:cs typeface="Times New Roman" pitchFamily="18" charset="0"/>
            </a:endParaRPr>
          </a:p>
        </p:txBody>
      </p:sp>
      <p:sp>
        <p:nvSpPr>
          <p:cNvPr id="1048619" name="ZoneTexte 1048660"/>
          <p:cNvSpPr txBox="1"/>
          <p:nvPr/>
        </p:nvSpPr>
        <p:spPr>
          <a:xfrm>
            <a:off x="964293" y="3242469"/>
            <a:ext cx="8798452" cy="2186941"/>
          </a:xfrm>
          <a:prstGeom prst="rect"/>
        </p:spPr>
        <p:txBody>
          <a:bodyPr rtlCol="0" wrap="square">
            <a:spAutoFit/>
          </a:bodyPr>
          <a:p>
            <a:r>
              <a:rPr sz="2800" lang="fr-FR">
                <a:solidFill>
                  <a:srgbClr val="000000"/>
                </a:solidFill>
              </a:rPr>
              <a:t>Elles mesurent des substances chimiques dont les enzymes, les électrolytes, les graisses, les vitamines, les minéraux et les métabolites des acides nucléiques tel que  l'acide urique.
</a:t>
            </a:r>
          </a:p>
        </p:txBody>
      </p:sp>
    </p:spTree>
  </p:cSld>
  <p:clrMapOvr>
    <a:masterClrMapping/>
  </p:clrMapOvr>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42" name=""/>
        <p:cNvGrpSpPr/>
        <p:nvPr/>
      </p:nvGrpSpPr>
      <p:grpSpPr>
        <a:xfrm>
          <a:off x="0" y="0"/>
          <a:ext cx="0" cy="0"/>
          <a:chOff x="0" y="0"/>
          <a:chExt cx="0" cy="0"/>
        </a:xfrm>
      </p:grpSpPr>
      <p:pic>
        <p:nvPicPr>
          <p:cNvPr id="2097154" name="Espace réservé du contenu 7" descr="znak-zapytania-zamieszanie-32590363.jpg"/>
          <p:cNvPicPr>
            <a:picLocks noChangeAspect="1" noGrp="1"/>
          </p:cNvPicPr>
          <p:nvPr>
            <p:ph idx="1"/>
          </p:nvPr>
        </p:nvPicPr>
        <p:blipFill>
          <a:blip xmlns:r="http://schemas.openxmlformats.org/officeDocument/2006/relationships" r:embed="rId1" cstate="print"/>
          <a:srcRect r="8259"/>
          <a:stretch>
            <a:fillRect/>
          </a:stretch>
        </p:blipFill>
        <p:spPr>
          <a:xfrm rot="188387">
            <a:off x="8607198" y="3247072"/>
            <a:ext cx="1629897" cy="1718285"/>
          </a:xfrm>
          <a:effectLst>
            <a:reflection algn="bl" blurRad="6350" dir="5400000" dist="101600" endA="295" endPos="92000" rotWithShape="0" stA="50000" sy="-100000"/>
          </a:effectLst>
        </p:spPr>
      </p:pic>
      <p:sp>
        <p:nvSpPr>
          <p:cNvPr id="1048625" name="Titre 1"/>
          <p:cNvSpPr>
            <a:spLocks noGrp="1"/>
          </p:cNvSpPr>
          <p:nvPr>
            <p:ph type="title"/>
          </p:nvPr>
        </p:nvSpPr>
        <p:spPr>
          <a:xfrm>
            <a:off x="-616398" y="205559"/>
            <a:ext cx="7139034" cy="1140090"/>
          </a:xfrm>
        </p:spPr>
        <p:txBody>
          <a:bodyPr/>
          <a:p>
            <a:pPr>
              <a:buFont typeface="Book Antiqua" pitchFamily="18" charset="0"/>
              <a:buChar char="►"/>
            </a:pPr>
            <a:r>
              <a:rPr b="1" dirty="0" i="1" lang="fr-FR" smtClean="0">
                <a:solidFill>
                  <a:srgbClr val="00B0F0"/>
                </a:solidFill>
                <a:latin typeface="Book Antiqua" pitchFamily="18" charset="0"/>
              </a:rPr>
              <a:t>Problématique:</a:t>
            </a:r>
            <a:endParaRPr b="1" dirty="0" i="1" lang="fr-FR">
              <a:solidFill>
                <a:srgbClr val="00B0F0"/>
              </a:solidFill>
              <a:latin typeface="Book Antiqua" pitchFamily="18" charset="0"/>
            </a:endParaRPr>
          </a:p>
        </p:txBody>
      </p:sp>
      <p:sp>
        <p:nvSpPr>
          <p:cNvPr id="1048626" name="Rectangle 4"/>
          <p:cNvSpPr/>
          <p:nvPr/>
        </p:nvSpPr>
        <p:spPr>
          <a:xfrm>
            <a:off x="226997" y="1670663"/>
            <a:ext cx="10055931" cy="2190090"/>
          </a:xfrm>
          <a:prstGeom prst="rect"/>
          <a:noFill/>
        </p:spPr>
        <p:style>
          <a:lnRef idx="0">
            <a:scrgbClr r="0" g="0" b="0"/>
          </a:lnRef>
          <a:fillRef idx="1001">
            <a:schemeClr val="lt1"/>
          </a:fillRef>
          <a:effectRef idx="0">
            <a:scrgbClr r="0" g="0" b="0"/>
          </a:effectRef>
          <a:fontRef idx="major">
            <a:srgbClr val="000000"/>
          </a:fontRef>
        </p:style>
        <p:txBody>
          <a:bodyPr bIns="47295" lIns="94588" rIns="94588" tIns="47295" wrap="square">
            <a:spAutoFit/>
          </a:bodyPr>
          <a:p>
            <a:r>
              <a:rPr dirty="0" sz="2800" lang="fr-FR" smtClean="0">
                <a:latin typeface="Times New Roman" pitchFamily="18" charset="0"/>
                <a:cs typeface="Times New Roman" pitchFamily="18" charset="0"/>
              </a:rPr>
              <a:t>Cependant, durant notre stage pratique au sein du laboratoire centrale de l'EPSP haï  EL- Ôthmania</a:t>
            </a:r>
            <a:r>
              <a:rPr altLang="fr-FR" dirty="0" sz="2800" lang="en-US" smtClean="0">
                <a:latin typeface="Times New Roman" pitchFamily="18" charset="0"/>
                <a:cs typeface="Times New Roman" pitchFamily="18" charset="0"/>
              </a:rPr>
              <a:t> Maraval</a:t>
            </a:r>
            <a:r>
              <a:rPr dirty="0" sz="2800" lang="fr-FR" smtClean="0">
                <a:latin typeface="Times New Roman" pitchFamily="18" charset="0"/>
                <a:cs typeface="Times New Roman" pitchFamily="18" charset="0"/>
              </a:rPr>
              <a:t>, nous avons remarqué que le personnel de laboratoire ne respect pas le temps d'incubation qu'est normalement doit être effectué en 5 minutes</a:t>
            </a:r>
            <a:r>
              <a:rPr dirty="0" sz="2400" lang="fr-FR" smtClean="0">
                <a:latin typeface="Times New Roman" pitchFamily="18" charset="0"/>
                <a:cs typeface="Times New Roman" pitchFamily="18" charset="0"/>
              </a:rPr>
              <a:t> </a:t>
            </a:r>
            <a:endParaRPr dirty="0" sz="2400" lang="fr-FR">
              <a:latin typeface="Times New Roman" pitchFamily="18" charset="0"/>
              <a:cs typeface="Times New Roman" pitchFamily="18" charset="0"/>
            </a:endParaRPr>
          </a:p>
        </p:txBody>
      </p:sp>
      <p:pic>
        <p:nvPicPr>
          <p:cNvPr id="2097155" name="Image 6" descr="b66a9acc296d.jpg"/>
          <p:cNvPicPr>
            <a:picLocks noChangeAspect="1"/>
          </p:cNvPicPr>
          <p:nvPr/>
        </p:nvPicPr>
        <p:blipFill>
          <a:blip xmlns:r="http://schemas.openxmlformats.org/officeDocument/2006/relationships" r:embed="rId2" cstate="print"/>
          <a:srcRect b="17044"/>
          <a:stretch>
            <a:fillRect/>
          </a:stretch>
        </p:blipFill>
        <p:spPr>
          <a:xfrm>
            <a:off x="5550780" y="-80193"/>
            <a:ext cx="5050662" cy="1750857"/>
          </a:xfrm>
          <a:prstGeom prst="ellipse"/>
          <a:ln>
            <a:noFill/>
          </a:ln>
          <a:effectLst>
            <a:softEdge rad="63500"/>
          </a:effectLst>
        </p:spPr>
      </p:pic>
      <p:sp>
        <p:nvSpPr>
          <p:cNvPr id="1048627" name="Titre 1"/>
          <p:cNvSpPr txBox="1"/>
          <p:nvPr/>
        </p:nvSpPr>
        <p:spPr>
          <a:xfrm>
            <a:off x="437767" y="3341043"/>
            <a:ext cx="8407418" cy="1293672"/>
          </a:xfrm>
          <a:prstGeom prst="rect"/>
        </p:spPr>
        <p:txBody>
          <a:bodyPr anchor="ctr" bIns="47295" lIns="94588" rIns="94588" rtlCol="0" tIns="47295" vert="horz">
            <a:normAutofit/>
          </a:bodyPr>
          <a:p>
            <a:pPr algn="ctr" defTabSz="945887" eaLnBrk="1" fontAlgn="auto" hangingPunct="1" indent="0" latinLnBrk="0" lvl="0" marL="0" marR="0" rtl="0">
              <a:lnSpc>
                <a:spcPct val="100000"/>
              </a:lnSpc>
              <a:spcBef>
                <a:spcPct val="0"/>
              </a:spcBef>
              <a:spcAft>
                <a:spcPts val="0"/>
              </a:spcAft>
              <a:buClrTx/>
              <a:buSzTx/>
              <a:buFontTx/>
              <a:buNone/>
            </a:pPr>
            <a:r>
              <a:rPr baseline="0" b="1" cap="none" dirty="0" sz="2900" i="1" kern="1200" kumimoji="0" lang="fr-FR" noProof="0" normalizeH="0" spc="0" strike="noStrike" u="none" smtClean="0">
                <a:ln>
                  <a:noFill/>
                </a:ln>
                <a:solidFill>
                  <a:srgbClr val="C00000"/>
                </a:solidFill>
                <a:effectLst/>
                <a:uLnTx/>
                <a:uFillTx/>
                <a:latin typeface="Georgia" pitchFamily="18" charset="0"/>
                <a:ea typeface="+mj-ea"/>
                <a:cs typeface="+mj-cs"/>
              </a:rPr>
              <a:t>Donc la question qui nous intéresse : </a:t>
            </a:r>
            <a:endParaRPr baseline="0" b="1" cap="none" dirty="0" sz="4200" i="1" kern="1200" kumimoji="0" lang="fr-FR" noProof="0" normalizeH="0" spc="0" strike="noStrike" u="none">
              <a:ln>
                <a:noFill/>
              </a:ln>
              <a:solidFill>
                <a:srgbClr val="C00000"/>
              </a:solidFill>
              <a:effectLst/>
              <a:uLnTx/>
              <a:uFillTx/>
              <a:latin typeface="+mj-lt"/>
              <a:ea typeface="+mj-ea"/>
              <a:cs typeface="+mj-cs"/>
            </a:endParaRPr>
          </a:p>
        </p:txBody>
      </p:sp>
      <p:sp>
        <p:nvSpPr>
          <p:cNvPr id="1048628" name="Flèche droite rayée 8"/>
          <p:cNvSpPr/>
          <p:nvPr/>
        </p:nvSpPr>
        <p:spPr>
          <a:xfrm rot="5400000">
            <a:off x="4068884" y="4441906"/>
            <a:ext cx="642942" cy="385618"/>
          </a:xfrm>
          <a:prstGeom prst="stripedRightArrow">
            <a:avLst>
              <a:gd name="adj1" fmla="val 44443"/>
              <a:gd name="adj2" fmla="val 50000"/>
            </a:avLst>
          </a:prstGeom>
        </p:spPr>
        <p:style>
          <a:lnRef idx="2">
            <a:schemeClr val="accent2"/>
          </a:lnRef>
          <a:fillRef idx="1">
            <a:schemeClr val="lt1"/>
          </a:fillRef>
          <a:effectRef idx="0">
            <a:schemeClr val="accent2"/>
          </a:effectRef>
          <a:fontRef idx="minor">
            <a:schemeClr val="dk1"/>
          </a:fontRef>
        </p:style>
        <p:txBody>
          <a:bodyPr anchor="ctr" bIns="47295" lIns="94588" rIns="94588" rtlCol="0" tIns="47295"/>
          <a:p>
            <a:pPr algn="ctr"/>
            <a:endParaRPr lang="fr-FR"/>
          </a:p>
        </p:txBody>
      </p:sp>
      <p:sp>
        <p:nvSpPr>
          <p:cNvPr id="1048629" name="Rectangle à coins arrondis 9"/>
          <p:cNvSpPr/>
          <p:nvPr/>
        </p:nvSpPr>
        <p:spPr>
          <a:xfrm>
            <a:off x="459707" y="5008704"/>
            <a:ext cx="8246914" cy="1428760"/>
          </a:xfrm>
          <a:prstGeom prst="roundRect"/>
        </p:spPr>
        <p:style>
          <a:lnRef idx="1">
            <a:schemeClr val="accent2"/>
          </a:lnRef>
          <a:fillRef idx="2">
            <a:schemeClr val="accent2"/>
          </a:fillRef>
          <a:effectRef idx="1">
            <a:schemeClr val="accent2"/>
          </a:effectRef>
          <a:fontRef idx="minor">
            <a:schemeClr val="dk1"/>
          </a:fontRef>
        </p:style>
        <p:txBody>
          <a:bodyPr anchor="ctr" bIns="47295" lIns="94588" rIns="94588" rtlCol="0" tIns="47295"/>
          <a:p>
            <a:pPr algn="ctr" lvl="0"/>
            <a:endParaRPr dirty="0" sz="2800" lang="fr-FR">
              <a:latin typeface="Book Antiqua" pitchFamily="18" charset="0"/>
            </a:endParaRPr>
          </a:p>
          <a:p>
            <a:pPr algn="ctr" lvl="0"/>
            <a:r>
              <a:rPr b="1" dirty="0" sz="2800" i="1" lang="fr-FR">
                <a:latin typeface="Book Antiqua" pitchFamily="18" charset="0"/>
              </a:rPr>
              <a:t>* Est-ce-que le non respect de temps d'incubation a un impact sur les résultats finaux du dosage d'acide urique ?</a:t>
            </a:r>
            <a:endParaRPr dirty="0" sz="2800" lang="fr-FR">
              <a:latin typeface="Book Antiqua" pitchFamily="18" charset="0"/>
            </a:endParaRPr>
          </a:p>
          <a:p>
            <a:pPr algn="ctr" lvl="0"/>
            <a:endParaRPr dirty="0" sz="2800" lang="fr-FR">
              <a:latin typeface="Book Antiqua" pitchFamily="18" charset="0"/>
            </a:endParaRP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1" presetSubtype="0">
                                  <p:stCondLst>
                                    <p:cond delay="0"/>
                                  </p:stCondLst>
                                  <p:childTnLst>
                                    <p:set>
                                      <p:cBhvr>
                                        <p:cTn dur="1" fill="hold" id="6">
                                          <p:stCondLst>
                                            <p:cond delay="0"/>
                                          </p:stCondLst>
                                        </p:cTn>
                                        <p:tgtEl>
                                          <p:spTgt spid="1048627"/>
                                        </p:tgtEl>
                                        <p:attrNameLst>
                                          <p:attrName>style.visibility</p:attrName>
                                        </p:attrNameLst>
                                      </p:cBhvr>
                                      <p:to>
                                        <p:strVal val="visible"/>
                                      </p:to>
                                    </p:set>
                                  </p:childTnLst>
                                </p:cTn>
                              </p:par>
                              <p:par>
                                <p:cTn fill="hold" id="7" nodeType="withEffect" presetClass="entr" presetID="1" presetSubtype="0">
                                  <p:stCondLst>
                                    <p:cond delay="0"/>
                                  </p:stCondLst>
                                  <p:childTnLst>
                                    <p:set>
                                      <p:cBhvr>
                                        <p:cTn dur="1" fill="hold" id="8">
                                          <p:stCondLst>
                                            <p:cond delay="0"/>
                                          </p:stCondLst>
                                        </p:cTn>
                                        <p:tgtEl>
                                          <p:spTgt spid="2097154"/>
                                        </p:tgtEl>
                                        <p:attrNameLst>
                                          <p:attrName>style.visibility</p:attrName>
                                        </p:attrNameLst>
                                      </p:cBhvr>
                                      <p:to>
                                        <p:strVal val="visible"/>
                                      </p:to>
                                    </p:set>
                                  </p:childTnLst>
                                </p:cTn>
                              </p:par>
                            </p:childTnLst>
                          </p:cTn>
                        </p:par>
                      </p:childTnLst>
                    </p:cTn>
                  </p:par>
                  <p:par>
                    <p:cTn fill="hold" id="9">
                      <p:stCondLst>
                        <p:cond delay="indefinite"/>
                      </p:stCondLst>
                      <p:childTnLst>
                        <p:par>
                          <p:cTn fill="hold" id="10">
                            <p:stCondLst>
                              <p:cond delay="0"/>
                            </p:stCondLst>
                            <p:childTnLst>
                              <p:par>
                                <p:cTn fill="hold" grpId="0" id="11" nodeType="clickEffect" presetClass="entr" presetID="47" presetSubtype="0">
                                  <p:stCondLst>
                                    <p:cond delay="0"/>
                                  </p:stCondLst>
                                  <p:childTnLst>
                                    <p:set>
                                      <p:cBhvr>
                                        <p:cTn dur="1" fill="hold" id="12">
                                          <p:stCondLst>
                                            <p:cond delay="0"/>
                                          </p:stCondLst>
                                        </p:cTn>
                                        <p:tgtEl>
                                          <p:spTgt spid="1048628"/>
                                        </p:tgtEl>
                                        <p:attrNameLst>
                                          <p:attrName>style.visibility</p:attrName>
                                        </p:attrNameLst>
                                      </p:cBhvr>
                                      <p:to>
                                        <p:strVal val="visible"/>
                                      </p:to>
                                    </p:set>
                                    <p:animEffect transition="in" filter="fade">
                                      <p:cBhvr>
                                        <p:cTn dur="1000" id="13"/>
                                        <p:tgtEl>
                                          <p:spTgt spid="1048628"/>
                                        </p:tgtEl>
                                      </p:cBhvr>
                                    </p:animEffect>
                                    <p:anim calcmode="lin" valueType="num">
                                      <p:cBhvr>
                                        <p:cTn dur="1000" fill="hold" id="14"/>
                                        <p:tgtEl>
                                          <p:spTgt spid="1048628"/>
                                        </p:tgtEl>
                                        <p:attrNameLst>
                                          <p:attrName>ppt_x</p:attrName>
                                        </p:attrNameLst>
                                      </p:cBhvr>
                                      <p:tavLst>
                                        <p:tav tm="0">
                                          <p:val>
                                            <p:strVal val="#ppt_x"/>
                                          </p:val>
                                        </p:tav>
                                        <p:tav tm="100000">
                                          <p:val>
                                            <p:strVal val="#ppt_x"/>
                                          </p:val>
                                        </p:tav>
                                      </p:tavLst>
                                    </p:anim>
                                    <p:anim calcmode="lin" valueType="num">
                                      <p:cBhvr>
                                        <p:cTn dur="1000" fill="hold" id="15"/>
                                        <p:tgtEl>
                                          <p:spTgt spid="1048628"/>
                                        </p:tgtEl>
                                        <p:attrNameLst>
                                          <p:attrName>ppt_y</p:attrName>
                                        </p:attrNameLst>
                                      </p:cBhvr>
                                      <p:tavLst>
                                        <p:tav tm="0">
                                          <p:val>
                                            <p:strVal val="#ppt_y-.1"/>
                                          </p:val>
                                        </p:tav>
                                        <p:tav tm="100000">
                                          <p:val>
                                            <p:strVal val="#ppt_y"/>
                                          </p:val>
                                        </p:tav>
                                      </p:tavLst>
                                    </p:anim>
                                  </p:childTnLst>
                                </p:cTn>
                              </p:par>
                              <p:par>
                                <p:cTn fill="hold" grpId="1" id="16" nodeType="withEffect" presetClass="entr" presetID="47" presetSubtype="0">
                                  <p:stCondLst>
                                    <p:cond delay="0"/>
                                  </p:stCondLst>
                                  <p:childTnLst>
                                    <p:set>
                                      <p:cBhvr>
                                        <p:cTn dur="1" fill="hold" id="17">
                                          <p:stCondLst>
                                            <p:cond delay="0"/>
                                          </p:stCondLst>
                                        </p:cTn>
                                        <p:tgtEl>
                                          <p:spTgt spid="1048629"/>
                                        </p:tgtEl>
                                        <p:attrNameLst>
                                          <p:attrName>style.visibility</p:attrName>
                                        </p:attrNameLst>
                                      </p:cBhvr>
                                      <p:to>
                                        <p:strVal val="visible"/>
                                      </p:to>
                                    </p:set>
                                    <p:animEffect transition="in" filter="fade">
                                      <p:cBhvr>
                                        <p:cTn dur="1000" id="18"/>
                                        <p:tgtEl>
                                          <p:spTgt spid="1048629"/>
                                        </p:tgtEl>
                                      </p:cBhvr>
                                    </p:animEffect>
                                    <p:anim calcmode="lin" valueType="num">
                                      <p:cBhvr>
                                        <p:cTn dur="1000" fill="hold" id="19"/>
                                        <p:tgtEl>
                                          <p:spTgt spid="1048629"/>
                                        </p:tgtEl>
                                        <p:attrNameLst>
                                          <p:attrName>ppt_x</p:attrName>
                                        </p:attrNameLst>
                                      </p:cBhvr>
                                      <p:tavLst>
                                        <p:tav tm="0">
                                          <p:val>
                                            <p:strVal val="#ppt_x"/>
                                          </p:val>
                                        </p:tav>
                                        <p:tav tm="100000">
                                          <p:val>
                                            <p:strVal val="#ppt_x"/>
                                          </p:val>
                                        </p:tav>
                                      </p:tavLst>
                                    </p:anim>
                                    <p:anim calcmode="lin" valueType="num">
                                      <p:cBhvr>
                                        <p:cTn dur="1000" fill="hold" id="20"/>
                                        <p:tgtEl>
                                          <p:spTgt spid="10486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27" grpId="0"/>
      <p:bldP spid="1048628" grpId="0" animBg="1"/>
      <p:bldP spid="1048629"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20000"/>
                <a:lumOff val="80000"/>
              </a:schemeClr>
            </a:gs>
            <a:gs pos="50000">
              <a:schemeClr val="accent1">
                <a:tint val="44500"/>
                <a:satMod val="160000"/>
              </a:schemeClr>
            </a:gs>
            <a:gs pos="100000">
              <a:schemeClr val="accent1">
                <a:tint val="23500"/>
                <a:satMod val="160000"/>
              </a:schemeClr>
            </a:gs>
          </a:gsLst>
          <a:path path="shape">
            <a:fillToRect l="50000" t="50000" r="50000" b="50000"/>
          </a:path>
        </a:gradFill>
      </p:bgPr>
    </p:bg>
    <p:spTree>
      <p:nvGrpSpPr>
        <p:cNvPr id="43" name=""/>
        <p:cNvGrpSpPr/>
        <p:nvPr/>
      </p:nvGrpSpPr>
      <p:grpSpPr>
        <a:xfrm>
          <a:off x="0" y="0"/>
          <a:ext cx="0" cy="0"/>
          <a:chOff x="0" y="0"/>
          <a:chExt cx="0" cy="0"/>
        </a:xfrm>
      </p:grpSpPr>
      <p:sp>
        <p:nvSpPr>
          <p:cNvPr id="1048630" name="Titre 1"/>
          <p:cNvSpPr>
            <a:spLocks noGrp="1"/>
          </p:cNvSpPr>
          <p:nvPr>
            <p:ph type="title"/>
          </p:nvPr>
        </p:nvSpPr>
        <p:spPr>
          <a:xfrm>
            <a:off x="1801431" y="185347"/>
            <a:ext cx="5788855" cy="1140090"/>
          </a:xfrm>
        </p:spPr>
        <p:txBody>
          <a:bodyPr>
            <a:normAutofit/>
          </a:bodyPr>
          <a:p>
            <a:pPr algn="l">
              <a:buFont typeface="Book Antiqua" pitchFamily="18" charset="0"/>
              <a:buChar char="►"/>
            </a:pPr>
            <a:r>
              <a:rPr b="1" dirty="0" sz="4200" i="1" lang="fr-FR" smtClean="0">
                <a:solidFill>
                  <a:srgbClr val="00CCFF"/>
                </a:solidFill>
                <a:latin typeface="Book Antiqua" pitchFamily="18" charset="0"/>
              </a:rPr>
              <a:t>Hypothèse:</a:t>
            </a:r>
            <a:endParaRPr b="1" dirty="0" sz="4200" i="1" lang="fr-FR">
              <a:solidFill>
                <a:srgbClr val="00CCFF"/>
              </a:solidFill>
              <a:latin typeface="Book Antiqua" pitchFamily="18" charset="0"/>
            </a:endParaRPr>
          </a:p>
        </p:txBody>
      </p:sp>
      <p:sp>
        <p:nvSpPr>
          <p:cNvPr id="1048631" name="Corde 30"/>
          <p:cNvSpPr/>
          <p:nvPr/>
        </p:nvSpPr>
        <p:spPr>
          <a:xfrm rot="12140038">
            <a:off x="-3660344" y="1238153"/>
            <a:ext cx="5597986" cy="5301997"/>
          </a:xfrm>
          <a:prstGeom prst="chord">
            <a:avLst>
              <a:gd name="adj1" fmla="val 2760344"/>
              <a:gd name="adj2" fmla="val 16200000"/>
            </a:avLst>
          </a:prstGeom>
          <a:noFill/>
          <a:ln w="57150"/>
        </p:spPr>
        <p:style>
          <a:lnRef idx="3">
            <a:schemeClr val="lt1"/>
          </a:lnRef>
          <a:fillRef idx="1">
            <a:schemeClr val="dk1"/>
          </a:fillRef>
          <a:effectRef idx="1">
            <a:schemeClr val="dk1"/>
          </a:effectRef>
          <a:fontRef idx="minor">
            <a:schemeClr val="lt1"/>
          </a:fontRef>
        </p:style>
        <p:txBody>
          <a:bodyPr anchor="ctr" rtlCol="0"/>
          <a:p>
            <a:pPr algn="ctr"/>
            <a:endParaRPr lang="fr-FR"/>
          </a:p>
        </p:txBody>
      </p:sp>
      <p:sp>
        <p:nvSpPr>
          <p:cNvPr id="1048632" name="ZoneTexte 1048668"/>
          <p:cNvSpPr txBox="1"/>
          <p:nvPr/>
        </p:nvSpPr>
        <p:spPr>
          <a:xfrm>
            <a:off x="1801432" y="1069499"/>
            <a:ext cx="8379405" cy="4701540"/>
          </a:xfrm>
          <a:prstGeom prst="rect"/>
        </p:spPr>
        <p:txBody>
          <a:bodyPr rtlCol="0" wrap="square">
            <a:spAutoFit/>
          </a:bodyPr>
          <a:p>
            <a:r>
              <a:rPr altLang="fr-FR" sz="2800" lang="en-US">
                <a:solidFill>
                  <a:srgbClr val="000000"/>
                </a:solidFill>
              </a:rPr>
              <a:t>D</a:t>
            </a:r>
            <a:r>
              <a:rPr sz="2800" lang="fr-FR">
                <a:solidFill>
                  <a:srgbClr val="000000"/>
                </a:solidFill>
              </a:rPr>
              <a:t>ans le domaine de la biologie,  l'équipe médicale ne peut aboutir à un bon diagnostic que si les résultats rendus par le laboratoire sont faibles .
Dans le dosage d'acide urique,  une étape nécessaire à la fiabilité des résultats est le respect du  temps d'incubation.
Pour cela, nous suggérons une hypothèse pour baliser notre étude :
1- Le temps d'incubation influence les résultats d'acide urique.
</a:t>
            </a:r>
          </a:p>
        </p:txBody>
      </p:sp>
      <p:pic>
        <p:nvPicPr>
          <p:cNvPr id="2097156" name="Image 6" descr="clinical-trials-medicine.jpg"/>
          <p:cNvPicPr>
            <a:picLocks noChangeAspect="1"/>
          </p:cNvPicPr>
          <p:nvPr/>
        </p:nvPicPr>
        <p:blipFill>
          <a:blip xmlns:r="http://schemas.openxmlformats.org/officeDocument/2006/relationships" r:embed="rId1" cstate="print"/>
          <a:srcRect l="34563"/>
          <a:stretch>
            <a:fillRect/>
          </a:stretch>
        </p:blipFill>
        <p:spPr>
          <a:xfrm>
            <a:off x="-337581" y="2"/>
            <a:ext cx="2139013" cy="5130439"/>
          </a:xfrm>
          <a:prstGeom prst="rect"/>
          <a:solidFill>
            <a:srgbClr val="FFFFFF">
              <a:shade val="85000"/>
            </a:srgbClr>
          </a:solidFill>
          <a:ln>
            <a:noFill/>
          </a:ln>
          <a:effectLst>
            <a:reflection algn="bl" blurRad="6350" dir="5400000" endA="300" endPos="90000" rotWithShape="0" stA="50000" sy="-100000"/>
          </a:effectLst>
        </p:spPr>
      </p:pic>
    </p:spTree>
  </p:cSld>
  <p:clrMapOvr>
    <a:masterClrMapping/>
  </p:clrMapOvr>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44" name=""/>
        <p:cNvGrpSpPr/>
        <p:nvPr/>
      </p:nvGrpSpPr>
      <p:grpSpPr>
        <a:xfrm>
          <a:off x="0" y="0"/>
          <a:ext cx="0" cy="0"/>
          <a:chOff x="0" y="0"/>
          <a:chExt cx="0" cy="0"/>
        </a:xfrm>
      </p:grpSpPr>
      <p:pic>
        <p:nvPicPr>
          <p:cNvPr id="2097157" name="Image 6" descr="clinical-trials-medicine.jpg"/>
          <p:cNvPicPr>
            <a:picLocks noChangeAspect="1"/>
          </p:cNvPicPr>
          <p:nvPr/>
        </p:nvPicPr>
        <p:blipFill>
          <a:blip xmlns:r="http://schemas.openxmlformats.org/officeDocument/2006/relationships" r:embed="rId1" cstate="print"/>
          <a:srcRect l="34563"/>
          <a:stretch>
            <a:fillRect/>
          </a:stretch>
        </p:blipFill>
        <p:spPr>
          <a:xfrm>
            <a:off x="-337581" y="2"/>
            <a:ext cx="2139013" cy="5130439"/>
          </a:xfrm>
          <a:prstGeom prst="rect"/>
          <a:solidFill>
            <a:srgbClr val="FFFFFF">
              <a:shade val="85000"/>
            </a:srgbClr>
          </a:solidFill>
          <a:ln>
            <a:noFill/>
          </a:ln>
          <a:effectLst>
            <a:reflection algn="bl" blurRad="6350" dir="5400000" endA="300" endPos="90000" rotWithShape="0" stA="50000" sy="-100000"/>
          </a:effectLst>
        </p:spPr>
      </p:pic>
      <p:pic>
        <p:nvPicPr>
          <p:cNvPr id="2097158" name="Image 3" descr="Depositphotos_4383603_XS.jpg"/>
          <p:cNvPicPr>
            <a:picLocks noChangeAspect="1"/>
          </p:cNvPicPr>
          <p:nvPr/>
        </p:nvPicPr>
        <p:blipFill>
          <a:blip xmlns:r="http://schemas.openxmlformats.org/officeDocument/2006/relationships" r:embed="rId2" cstate="print"/>
          <a:stretch>
            <a:fillRect/>
          </a:stretch>
        </p:blipFill>
        <p:spPr>
          <a:xfrm rot="308890">
            <a:off x="8858838" y="2640807"/>
            <a:ext cx="1818724" cy="1886309"/>
          </a:xfrm>
          <a:prstGeom prst="rect"/>
        </p:spPr>
      </p:pic>
      <p:sp>
        <p:nvSpPr>
          <p:cNvPr id="1048633" name="Titre 1"/>
          <p:cNvSpPr>
            <a:spLocks noGrp="1"/>
          </p:cNvSpPr>
          <p:nvPr>
            <p:ph type="title"/>
          </p:nvPr>
        </p:nvSpPr>
        <p:spPr>
          <a:xfrm>
            <a:off x="757205" y="62683"/>
            <a:ext cx="5620082" cy="1140090"/>
          </a:xfrm>
        </p:spPr>
        <p:txBody>
          <a:bodyPr>
            <a:normAutofit/>
          </a:bodyPr>
          <a:p>
            <a:pPr>
              <a:buFont typeface="Book Antiqua" pitchFamily="18" charset="0"/>
              <a:buChar char="►"/>
            </a:pPr>
            <a:r>
              <a:rPr b="1" dirty="0" sz="4200" i="1" lang="fr-FR" smtClean="0">
                <a:solidFill>
                  <a:srgbClr val="00CCFF"/>
                </a:solidFill>
                <a:latin typeface="Book Antiqua" pitchFamily="18" charset="0"/>
              </a:rPr>
              <a:t>Objectif:</a:t>
            </a:r>
            <a:endParaRPr b="1" dirty="0" sz="4200" i="1" lang="fr-FR">
              <a:solidFill>
                <a:srgbClr val="00CCFF"/>
              </a:solidFill>
              <a:latin typeface="Book Antiqua" pitchFamily="18" charset="0"/>
            </a:endParaRPr>
          </a:p>
        </p:txBody>
      </p:sp>
      <p:sp>
        <p:nvSpPr>
          <p:cNvPr id="1048634" name="Espace réservé du contenu 2"/>
          <p:cNvSpPr>
            <a:spLocks noGrp="1"/>
          </p:cNvSpPr>
          <p:nvPr>
            <p:ph idx="1"/>
          </p:nvPr>
        </p:nvSpPr>
        <p:spPr>
          <a:xfrm>
            <a:off x="1687688" y="1277129"/>
            <a:ext cx="8523000" cy="4916671"/>
          </a:xfrm>
        </p:spPr>
        <p:txBody>
          <a:bodyPr>
            <a:normAutofit/>
          </a:bodyPr>
          <a:p>
            <a:pPr lvl="0">
              <a:buBlip>
                <a:blip xmlns:r="http://schemas.openxmlformats.org/officeDocument/2006/relationships" r:embed="rId3"/>
              </a:buBlip>
            </a:pPr>
            <a:r>
              <a:rPr altLang="fr-FR" dirty="0" sz="2900" lang="en-US">
                <a:latin typeface="Times New Roman" pitchFamily="18" charset="0"/>
                <a:cs typeface="Times New Roman" pitchFamily="18" charset="0"/>
              </a:rPr>
              <a:t>N</a:t>
            </a:r>
            <a:r>
              <a:rPr dirty="0" sz="2900" lang="fr-FR">
                <a:latin typeface="Times New Roman" pitchFamily="18" charset="0"/>
                <a:cs typeface="Times New Roman" pitchFamily="18" charset="0"/>
              </a:rPr>
              <a:t>otre travail à pour but de : </a:t>
            </a:r>
          </a:p>
          <a:p>
            <a:pPr lvl="0">
              <a:buBlip>
                <a:blip xmlns:r="http://schemas.openxmlformats.org/officeDocument/2006/relationships" r:embed="rId3"/>
              </a:buBlip>
            </a:pPr>
            <a:r>
              <a:rPr dirty="0" sz="2900" lang="fr-FR">
                <a:latin typeface="Times New Roman" pitchFamily="18" charset="0"/>
                <a:cs typeface="Times New Roman" pitchFamily="18" charset="0"/>
              </a:rPr>
              <a:t>_ Démontrer l'importance de l'exactitude du protocole dans le dosage d'acide urique et prouver l'influence du non respect du temps d'incubation sur les résultats. </a:t>
            </a:r>
          </a:p>
          <a:p>
            <a:pPr lvl="0">
              <a:buBlip>
                <a:blip xmlns:r="http://schemas.openxmlformats.org/officeDocument/2006/relationships" r:embed="rId3"/>
              </a:buBlip>
            </a:pPr>
            <a:r>
              <a:rPr altLang="fr-FR" dirty="0" sz="2900" lang="fr-FR">
                <a:latin typeface="Times New Roman" pitchFamily="18" charset="0"/>
                <a:cs typeface="Times New Roman" pitchFamily="18" charset="0"/>
              </a:rPr>
              <a:t>–</a:t>
            </a:r>
            <a:r>
              <a:rPr altLang="fr-FR" dirty="0" sz="2900" lang="en-US">
                <a:latin typeface="Times New Roman" pitchFamily="18" charset="0"/>
                <a:cs typeface="Times New Roman" pitchFamily="18" charset="0"/>
              </a:rPr>
              <a:t> </a:t>
            </a:r>
            <a:r>
              <a:rPr dirty="0" sz="2900" lang="fr-FR">
                <a:latin typeface="Times New Roman" pitchFamily="18" charset="0"/>
                <a:cs typeface="Times New Roman" pitchFamily="18" charset="0"/>
              </a:rPr>
              <a:t>Améliorer la situation actuelle de nos laboratoires d'analyses médicales.</a:t>
            </a:r>
          </a:p>
          <a:p>
            <a:pPr lvl="0">
              <a:buBlip>
                <a:blip xmlns:r="http://schemas.openxmlformats.org/officeDocument/2006/relationships" r:embed="rId3"/>
              </a:buBlip>
            </a:pPr>
            <a:r>
              <a:rPr dirty="0" sz="2900" lang="fr-FR">
                <a:latin typeface="Times New Roman" pitchFamily="18" charset="0"/>
                <a:cs typeface="Times New Roman" pitchFamily="18" charset="0"/>
              </a:rPr>
              <a:t>–</a:t>
            </a:r>
            <a:r>
              <a:rPr altLang="fr-FR" dirty="0" sz="2900" lang="en-US">
                <a:latin typeface="Times New Roman" pitchFamily="18" charset="0"/>
                <a:cs typeface="Times New Roman" pitchFamily="18" charset="0"/>
              </a:rPr>
              <a:t> </a:t>
            </a:r>
            <a:r>
              <a:rPr dirty="0" sz="2900" lang="fr-FR">
                <a:latin typeface="Times New Roman" pitchFamily="18" charset="0"/>
                <a:cs typeface="Times New Roman" pitchFamily="18" charset="0"/>
              </a:rPr>
              <a:t>Confirmer que la fiabilité et l'exactitude des résultats en relation étroite avec le respect de ce facteur.</a:t>
            </a: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55" presetSubtype="0">
                                  <p:stCondLst>
                                    <p:cond delay="0"/>
                                  </p:stCondLst>
                                  <p:childTnLst>
                                    <p:set>
                                      <p:cBhvr>
                                        <p:cTn dur="1" fill="hold" id="6">
                                          <p:stCondLst>
                                            <p:cond delay="0"/>
                                          </p:stCondLst>
                                        </p:cTn>
                                        <p:tgtEl>
                                          <p:spTgt spid="1048634">
                                            <p:txEl>
                                              <p:pRg st="0" end="0"/>
                                            </p:txEl>
                                          </p:spTgt>
                                        </p:tgtEl>
                                        <p:attrNameLst>
                                          <p:attrName>style.visibility</p:attrName>
                                        </p:attrNameLst>
                                      </p:cBhvr>
                                      <p:to>
                                        <p:strVal val="visible"/>
                                      </p:to>
                                    </p:set>
                                    <p:anim calcmode="lin" valueType="num">
                                      <p:cBhvr>
                                        <p:cTn dur="1000" fill="hold" id="7"/>
                                        <p:tgtEl>
                                          <p:spTgt spid="1048634">
                                            <p:txEl>
                                              <p:pRg st="0" end="0"/>
                                            </p:txEl>
                                          </p:spTgt>
                                        </p:tgtEl>
                                        <p:attrNameLst>
                                          <p:attrName>ppt_w</p:attrName>
                                        </p:attrNameLst>
                                      </p:cBhvr>
                                      <p:tavLst>
                                        <p:tav tm="0">
                                          <p:val>
                                            <p:strVal val="#ppt_w*0.70"/>
                                          </p:val>
                                        </p:tav>
                                        <p:tav tm="100000">
                                          <p:val>
                                            <p:strVal val="#ppt_w"/>
                                          </p:val>
                                        </p:tav>
                                      </p:tavLst>
                                    </p:anim>
                                    <p:anim calcmode="lin" valueType="num">
                                      <p:cBhvr>
                                        <p:cTn dur="1000" fill="hold" id="8"/>
                                        <p:tgtEl>
                                          <p:spTgt spid="1048634">
                                            <p:txEl>
                                              <p:pRg st="0" end="0"/>
                                            </p:txEl>
                                          </p:spTgt>
                                        </p:tgtEl>
                                        <p:attrNameLst>
                                          <p:attrName>ppt_h</p:attrName>
                                        </p:attrNameLst>
                                      </p:cBhvr>
                                      <p:tavLst>
                                        <p:tav tm="0">
                                          <p:val>
                                            <p:strVal val="#ppt_h"/>
                                          </p:val>
                                        </p:tav>
                                        <p:tav tm="100000">
                                          <p:val>
                                            <p:strVal val="#ppt_h"/>
                                          </p:val>
                                        </p:tav>
                                      </p:tavLst>
                                    </p:anim>
                                    <p:animEffect transition="in" filter="fade">
                                      <p:cBhvr>
                                        <p:cTn dur="1000" id="9"/>
                                        <p:tgtEl>
                                          <p:spTgt spid="1048634">
                                            <p:txEl>
                                              <p:pRg st="0" end="0"/>
                                            </p:txEl>
                                          </p:spTgt>
                                        </p:tgtEl>
                                      </p:cBhvr>
                                    </p:animEffect>
                                  </p:childTnLst>
                                </p:cTn>
                              </p:par>
                            </p:childTnLst>
                          </p:cTn>
                        </p:par>
                      </p:childTnLst>
                    </p:cTn>
                  </p:par>
                  <p:par>
                    <p:cTn fill="hold" id="10">
                      <p:stCondLst>
                        <p:cond delay="indefinite"/>
                      </p:stCondLst>
                      <p:childTnLst>
                        <p:par>
                          <p:cTn fill="hold" id="11">
                            <p:stCondLst>
                              <p:cond delay="0"/>
                            </p:stCondLst>
                            <p:childTnLst>
                              <p:par>
                                <p:cTn fill="hold" id="12" nodeType="clickEffect" presetClass="entr" presetID="55" presetSubtype="0">
                                  <p:stCondLst>
                                    <p:cond delay="0"/>
                                  </p:stCondLst>
                                  <p:childTnLst>
                                    <p:set>
                                      <p:cBhvr>
                                        <p:cTn dur="1" fill="hold" id="13">
                                          <p:stCondLst>
                                            <p:cond delay="0"/>
                                          </p:stCondLst>
                                        </p:cTn>
                                        <p:tgtEl>
                                          <p:spTgt spid="1048634">
                                            <p:txEl>
                                              <p:pRg st="1" end="1"/>
                                            </p:txEl>
                                          </p:spTgt>
                                        </p:tgtEl>
                                        <p:attrNameLst>
                                          <p:attrName>style.visibility</p:attrName>
                                        </p:attrNameLst>
                                      </p:cBhvr>
                                      <p:to>
                                        <p:strVal val="visible"/>
                                      </p:to>
                                    </p:set>
                                    <p:anim calcmode="lin" valueType="num">
                                      <p:cBhvr>
                                        <p:cTn dur="1000" fill="hold" id="14"/>
                                        <p:tgtEl>
                                          <p:spTgt spid="1048634">
                                            <p:txEl>
                                              <p:pRg st="1" end="1"/>
                                            </p:txEl>
                                          </p:spTgt>
                                        </p:tgtEl>
                                        <p:attrNameLst>
                                          <p:attrName>ppt_w</p:attrName>
                                        </p:attrNameLst>
                                      </p:cBhvr>
                                      <p:tavLst>
                                        <p:tav tm="0">
                                          <p:val>
                                            <p:strVal val="#ppt_w*0.70"/>
                                          </p:val>
                                        </p:tav>
                                        <p:tav tm="100000">
                                          <p:val>
                                            <p:strVal val="#ppt_w"/>
                                          </p:val>
                                        </p:tav>
                                      </p:tavLst>
                                    </p:anim>
                                    <p:anim calcmode="lin" valueType="num">
                                      <p:cBhvr>
                                        <p:cTn dur="1000" fill="hold" id="15"/>
                                        <p:tgtEl>
                                          <p:spTgt spid="1048634">
                                            <p:txEl>
                                              <p:pRg st="1" end="1"/>
                                            </p:txEl>
                                          </p:spTgt>
                                        </p:tgtEl>
                                        <p:attrNameLst>
                                          <p:attrName>ppt_h</p:attrName>
                                        </p:attrNameLst>
                                      </p:cBhvr>
                                      <p:tavLst>
                                        <p:tav tm="0">
                                          <p:val>
                                            <p:strVal val="#ppt_h"/>
                                          </p:val>
                                        </p:tav>
                                        <p:tav tm="100000">
                                          <p:val>
                                            <p:strVal val="#ppt_h"/>
                                          </p:val>
                                        </p:tav>
                                      </p:tavLst>
                                    </p:anim>
                                    <p:animEffect transition="in" filter="fade">
                                      <p:cBhvr>
                                        <p:cTn dur="1000" id="16"/>
                                        <p:tgtEl>
                                          <p:spTgt spid="1048634">
                                            <p:txEl>
                                              <p:pRg st="1" end="1"/>
                                            </p:txEl>
                                          </p:spTgt>
                                        </p:tgtEl>
                                      </p:cBhvr>
                                    </p:animEffect>
                                  </p:childTnLst>
                                </p:cTn>
                              </p:par>
                            </p:childTnLst>
                          </p:cTn>
                        </p:par>
                      </p:childTnLst>
                    </p:cTn>
                  </p:par>
                  <p:par>
                    <p:cTn fill="hold" id="17">
                      <p:stCondLst>
                        <p:cond delay="indefinite"/>
                      </p:stCondLst>
                      <p:childTnLst>
                        <p:par>
                          <p:cTn fill="hold" id="18">
                            <p:stCondLst>
                              <p:cond delay="0"/>
                            </p:stCondLst>
                            <p:childTnLst>
                              <p:par>
                                <p:cTn fill="hold" id="19" nodeType="clickEffect" presetClass="entr" presetID="55" presetSubtype="0">
                                  <p:stCondLst>
                                    <p:cond delay="0"/>
                                  </p:stCondLst>
                                  <p:childTnLst>
                                    <p:set>
                                      <p:cBhvr>
                                        <p:cTn dur="1" fill="hold" id="20">
                                          <p:stCondLst>
                                            <p:cond delay="0"/>
                                          </p:stCondLst>
                                        </p:cTn>
                                        <p:tgtEl>
                                          <p:spTgt spid="1048634">
                                            <p:txEl>
                                              <p:pRg st="2" end="2"/>
                                            </p:txEl>
                                          </p:spTgt>
                                        </p:tgtEl>
                                        <p:attrNameLst>
                                          <p:attrName>style.visibility</p:attrName>
                                        </p:attrNameLst>
                                      </p:cBhvr>
                                      <p:to>
                                        <p:strVal val="visible"/>
                                      </p:to>
                                    </p:set>
                                    <p:anim calcmode="lin" valueType="num">
                                      <p:cBhvr>
                                        <p:cTn dur="1000" fill="hold" id="21"/>
                                        <p:tgtEl>
                                          <p:spTgt spid="1048634">
                                            <p:txEl>
                                              <p:pRg st="2" end="2"/>
                                            </p:txEl>
                                          </p:spTgt>
                                        </p:tgtEl>
                                        <p:attrNameLst>
                                          <p:attrName>ppt_w</p:attrName>
                                        </p:attrNameLst>
                                      </p:cBhvr>
                                      <p:tavLst>
                                        <p:tav tm="0">
                                          <p:val>
                                            <p:strVal val="#ppt_w*0.70"/>
                                          </p:val>
                                        </p:tav>
                                        <p:tav tm="100000">
                                          <p:val>
                                            <p:strVal val="#ppt_w"/>
                                          </p:val>
                                        </p:tav>
                                      </p:tavLst>
                                    </p:anim>
                                    <p:anim calcmode="lin" valueType="num">
                                      <p:cBhvr>
                                        <p:cTn dur="1000" fill="hold" id="22"/>
                                        <p:tgtEl>
                                          <p:spTgt spid="1048634">
                                            <p:txEl>
                                              <p:pRg st="2" end="2"/>
                                            </p:txEl>
                                          </p:spTgt>
                                        </p:tgtEl>
                                        <p:attrNameLst>
                                          <p:attrName>ppt_h</p:attrName>
                                        </p:attrNameLst>
                                      </p:cBhvr>
                                      <p:tavLst>
                                        <p:tav tm="0">
                                          <p:val>
                                            <p:strVal val="#ppt_h"/>
                                          </p:val>
                                        </p:tav>
                                        <p:tav tm="100000">
                                          <p:val>
                                            <p:strVal val="#ppt_h"/>
                                          </p:val>
                                        </p:tav>
                                      </p:tavLst>
                                    </p:anim>
                                    <p:animEffect transition="in" filter="fade">
                                      <p:cBhvr>
                                        <p:cTn dur="1000" id="23"/>
                                        <p:tgtEl>
                                          <p:spTgt spid="1048634">
                                            <p:txEl>
                                              <p:pRg st="2" end="2"/>
                                            </p:txEl>
                                          </p:spTgt>
                                        </p:tgtEl>
                                      </p:cBhvr>
                                    </p:animEffect>
                                  </p:childTnLst>
                                </p:cTn>
                              </p:par>
                            </p:childTnLst>
                          </p:cTn>
                        </p:par>
                      </p:childTnLst>
                    </p:cTn>
                  </p:par>
                  <p:par>
                    <p:cTn fill="hold" id="24">
                      <p:stCondLst>
                        <p:cond delay="indefinite"/>
                      </p:stCondLst>
                      <p:childTnLst>
                        <p:par>
                          <p:cTn fill="hold" id="25">
                            <p:stCondLst>
                              <p:cond delay="0"/>
                            </p:stCondLst>
                            <p:childTnLst>
                              <p:par>
                                <p:cTn fill="hold" id="26" nodeType="clickEffect" presetClass="entr" presetID="55" presetSubtype="0">
                                  <p:stCondLst>
                                    <p:cond delay="0"/>
                                  </p:stCondLst>
                                  <p:childTnLst>
                                    <p:set>
                                      <p:cBhvr>
                                        <p:cTn dur="1" fill="hold" id="27">
                                          <p:stCondLst>
                                            <p:cond delay="0"/>
                                          </p:stCondLst>
                                        </p:cTn>
                                        <p:tgtEl>
                                          <p:spTgt spid="1048634">
                                            <p:txEl>
                                              <p:pRg st="3" end="3"/>
                                            </p:txEl>
                                          </p:spTgt>
                                        </p:tgtEl>
                                        <p:attrNameLst>
                                          <p:attrName>style.visibility</p:attrName>
                                        </p:attrNameLst>
                                      </p:cBhvr>
                                      <p:to>
                                        <p:strVal val="visible"/>
                                      </p:to>
                                    </p:set>
                                    <p:anim calcmode="lin" valueType="num">
                                      <p:cBhvr>
                                        <p:cTn dur="1000" fill="hold" id="28"/>
                                        <p:tgtEl>
                                          <p:spTgt spid="1048634">
                                            <p:txEl>
                                              <p:pRg st="3" end="3"/>
                                            </p:txEl>
                                          </p:spTgt>
                                        </p:tgtEl>
                                        <p:attrNameLst>
                                          <p:attrName>ppt_w</p:attrName>
                                        </p:attrNameLst>
                                      </p:cBhvr>
                                      <p:tavLst>
                                        <p:tav tm="0">
                                          <p:val>
                                            <p:strVal val="#ppt_w*0.70"/>
                                          </p:val>
                                        </p:tav>
                                        <p:tav tm="100000">
                                          <p:val>
                                            <p:strVal val="#ppt_w"/>
                                          </p:val>
                                        </p:tav>
                                      </p:tavLst>
                                    </p:anim>
                                    <p:anim calcmode="lin" valueType="num">
                                      <p:cBhvr>
                                        <p:cTn dur="1000" fill="hold" id="29"/>
                                        <p:tgtEl>
                                          <p:spTgt spid="1048634">
                                            <p:txEl>
                                              <p:pRg st="3" end="3"/>
                                            </p:txEl>
                                          </p:spTgt>
                                        </p:tgtEl>
                                        <p:attrNameLst>
                                          <p:attrName>ppt_h</p:attrName>
                                        </p:attrNameLst>
                                      </p:cBhvr>
                                      <p:tavLst>
                                        <p:tav tm="0">
                                          <p:val>
                                            <p:strVal val="#ppt_h"/>
                                          </p:val>
                                        </p:tav>
                                        <p:tav tm="100000">
                                          <p:val>
                                            <p:strVal val="#ppt_h"/>
                                          </p:val>
                                        </p:tav>
                                      </p:tavLst>
                                    </p:anim>
                                    <p:animEffect transition="in" filter="fade">
                                      <p:cBhvr>
                                        <p:cTn dur="1000" id="30"/>
                                        <p:tgtEl>
                                          <p:spTgt spid="104863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dpi="0">
          <a:blip xmlns:r="http://schemas.openxmlformats.org/officeDocument/2006/relationships" r:embed="rId1" cstate="print">
            <a:alphaModFix amt="35000"/>
            <a:lum/>
          </a:blip>
          <a:srcRect/>
          <a:stretch>
            <a:fillRect/>
          </a:stretch>
        </a:blipFill>
      </p:bgPr>
    </p:bg>
    <p:spTree>
      <p:nvGrpSpPr>
        <p:cNvPr id="45" name=""/>
        <p:cNvGrpSpPr/>
        <p:nvPr/>
      </p:nvGrpSpPr>
      <p:grpSpPr>
        <a:xfrm>
          <a:off x="0" y="0"/>
          <a:ext cx="0" cy="0"/>
          <a:chOff x="0" y="0"/>
          <a:chExt cx="0" cy="0"/>
        </a:xfrm>
      </p:grpSpPr>
      <p:sp>
        <p:nvSpPr>
          <p:cNvPr id="1048635" name="Rectangle 1"/>
          <p:cNvSpPr>
            <a:spLocks noChangeArrowheads="1"/>
          </p:cNvSpPr>
          <p:nvPr/>
        </p:nvSpPr>
        <p:spPr bwMode="auto">
          <a:xfrm>
            <a:off x="590668" y="1118370"/>
            <a:ext cx="9704406" cy="1580491"/>
          </a:xfrm>
          <a:prstGeom prst="rect"/>
          <a:noFill/>
          <a:ln w="9525">
            <a:noFill/>
            <a:miter lim="800000"/>
            <a:headEnd/>
            <a:tailEnd/>
          </a:ln>
          <a:effectLst>
            <a:softEdge rad="127000"/>
          </a:effectLst>
        </p:spPr>
        <p:style>
          <a:lnRef idx="0">
            <a:scrgbClr r="0" g="0" b="0"/>
          </a:lnRef>
          <a:fillRef idx="1003">
            <a:schemeClr val="lt1"/>
          </a:fillRef>
          <a:effectRef idx="0">
            <a:scrgbClr r="0" g="0" b="0"/>
          </a:effectRef>
          <a:fontRef idx="major">
            <a:srgbClr val="000000"/>
          </a:fontRef>
        </p:style>
        <p:txBody>
          <a:bodyPr anchor="ctr" anchorCtr="0" bIns="47295" compatLnSpc="1" lIns="94588" numCol="1" rIns="94588" tIns="47295" vert="horz" wrap="square">
            <a:prstTxWarp prst="textNoShape"/>
            <a:spAutoFit/>
          </a:bodyPr>
          <a:p>
            <a:pPr algn="ctr" fontAlgn="base">
              <a:spcBef>
                <a:spcPct val="0"/>
              </a:spcBef>
              <a:spcAft>
                <a:spcPct val="0"/>
              </a:spcAft>
            </a:pPr>
            <a:r>
              <a:rPr b="1" dirty="0" sz="10000" lang="fr-FR" smtClean="0">
                <a:solidFill>
                  <a:srgbClr val="00CCFF"/>
                </a:solidFill>
                <a:latin typeface="Brush Script MT" pitchFamily="66" charset="0"/>
                <a:ea typeface="Calibri" pitchFamily="34" charset="0"/>
                <a:cs typeface="Times New Roman" pitchFamily="18" charset="0"/>
              </a:rPr>
              <a:t>Cadre théorique</a:t>
            </a:r>
            <a:endParaRPr dirty="0" sz="2500" lang="fr-FR" smtClean="0">
              <a:solidFill>
                <a:srgbClr val="00CCFF"/>
              </a:solidFill>
              <a:latin typeface="Brush Script MT" pitchFamily="66" charset="0"/>
              <a:cs typeface="Arial" pitchFamily="34" charset="0"/>
            </a:endParaRPr>
          </a:p>
        </p:txBody>
      </p:sp>
      <p:sp>
        <p:nvSpPr>
          <p:cNvPr id="1048636" name="Flèche vers le bas 5"/>
          <p:cNvSpPr/>
          <p:nvPr/>
        </p:nvSpPr>
        <p:spPr>
          <a:xfrm>
            <a:off x="7206270" y="3205955"/>
            <a:ext cx="337545" cy="1638890"/>
          </a:xfrm>
          <a:prstGeom prst="downArrow"/>
          <a:solidFill>
            <a:srgbClr val="3399FF"/>
          </a:solidFill>
        </p:spPr>
        <p:style>
          <a:lnRef idx="0">
            <a:schemeClr val="accent1"/>
          </a:lnRef>
          <a:fillRef idx="3">
            <a:schemeClr val="accent1"/>
          </a:fillRef>
          <a:effectRef idx="3">
            <a:schemeClr val="accent1"/>
          </a:effectRef>
          <a:fontRef idx="minor">
            <a:schemeClr val="lt1"/>
          </a:fontRef>
        </p:style>
        <p:txBody>
          <a:bodyPr anchor="ctr" bIns="47295" lIns="94588" rIns="94588" rtlCol="0" tIns="47295"/>
          <a:p>
            <a:pPr algn="ctr"/>
            <a:endParaRPr lang="fr-FR"/>
          </a:p>
        </p:txBody>
      </p:sp>
      <p:sp>
        <p:nvSpPr>
          <p:cNvPr id="1048637" name="Flèche vers le bas 6"/>
          <p:cNvSpPr/>
          <p:nvPr/>
        </p:nvSpPr>
        <p:spPr>
          <a:xfrm>
            <a:off x="2919990" y="3206502"/>
            <a:ext cx="337545" cy="1638890"/>
          </a:xfrm>
          <a:prstGeom prst="downArrow"/>
          <a:solidFill>
            <a:srgbClr val="3399FF"/>
          </a:solidFill>
        </p:spPr>
        <p:style>
          <a:lnRef idx="0">
            <a:schemeClr val="accent1"/>
          </a:lnRef>
          <a:fillRef idx="3">
            <a:schemeClr val="accent1"/>
          </a:fillRef>
          <a:effectRef idx="3">
            <a:schemeClr val="accent1"/>
          </a:effectRef>
          <a:fontRef idx="minor">
            <a:schemeClr val="lt1"/>
          </a:fontRef>
        </p:style>
        <p:txBody>
          <a:bodyPr anchor="ctr" bIns="47295" lIns="94588" rIns="94588" rtlCol="0" tIns="47295"/>
          <a:p>
            <a:pPr algn="ctr"/>
            <a:endParaRPr lang="fr-FR"/>
          </a:p>
        </p:txBody>
      </p:sp>
      <p:sp>
        <p:nvSpPr>
          <p:cNvPr id="1048638" name="Organigramme : Alternative 8"/>
          <p:cNvSpPr/>
          <p:nvPr/>
        </p:nvSpPr>
        <p:spPr>
          <a:xfrm>
            <a:off x="6070853" y="5063343"/>
            <a:ext cx="2615970" cy="1140097"/>
          </a:xfrm>
          <a:prstGeom prst="flowChartAlternateProcess"/>
          <a:ln>
            <a:noFill/>
          </a:ln>
          <a:effectLst>
            <a:outerShdw algn="t" blurRad="50800" dir="5400000" dist="38100"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bIns="47295" lIns="94588" rIns="94588" rtlCol="0" tIns="47295"/>
          <a:p>
            <a:pPr algn="ctr"/>
            <a:r>
              <a:rPr altLang="fr-FR" dirty="0" sz="2000" lang="en-US" smtClean="0">
                <a:latin typeface="Georgia" pitchFamily="18" charset="0"/>
              </a:rPr>
              <a:t>Le dosage d'acide urique </a:t>
            </a:r>
            <a:endParaRPr dirty="0" sz="2000" lang="fr-FR">
              <a:latin typeface="Georgia" pitchFamily="18" charset="0"/>
            </a:endParaRPr>
          </a:p>
        </p:txBody>
      </p:sp>
      <p:sp>
        <p:nvSpPr>
          <p:cNvPr id="1048639" name="Organigramme : Alternative 8"/>
          <p:cNvSpPr/>
          <p:nvPr/>
        </p:nvSpPr>
        <p:spPr>
          <a:xfrm>
            <a:off x="1949550" y="5063342"/>
            <a:ext cx="2615970" cy="1140097"/>
          </a:xfrm>
          <a:prstGeom prst="flowChartAlternateProcess"/>
          <a:ln>
            <a:noFill/>
          </a:ln>
          <a:effectLst>
            <a:outerShdw algn="t" blurRad="50800" dir="5400000" dist="38100"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bIns="47295" lIns="94588" rIns="94588" rtlCol="0" tIns="47295"/>
          <a:p>
            <a:pPr algn="ctr"/>
            <a:r>
              <a:rPr altLang="fr-FR" dirty="0" sz="2000" lang="en-US" smtClean="0">
                <a:latin typeface="Georgia" pitchFamily="18" charset="0"/>
              </a:rPr>
              <a:t>G</a:t>
            </a:r>
            <a:r>
              <a:rPr altLang="en-US" dirty="0" sz="2000" lang="fr-FR" smtClean="0">
                <a:latin typeface="Georgia" pitchFamily="18" charset="0"/>
              </a:rPr>
              <a:t>é</a:t>
            </a:r>
            <a:r>
              <a:rPr altLang="fr-FR" dirty="0" sz="2000" lang="en-US" smtClean="0">
                <a:latin typeface="Georgia" pitchFamily="18" charset="0"/>
              </a:rPr>
              <a:t>n</a:t>
            </a:r>
            <a:r>
              <a:rPr altLang="en-US" dirty="0" sz="2000" lang="fr-FR" smtClean="0">
                <a:latin typeface="Georgia" pitchFamily="18" charset="0"/>
              </a:rPr>
              <a:t>é</a:t>
            </a:r>
            <a:r>
              <a:rPr altLang="fr-FR" dirty="0" sz="2000" lang="en-US" smtClean="0">
                <a:latin typeface="Georgia" pitchFamily="18" charset="0"/>
              </a:rPr>
              <a:t>ralit</a:t>
            </a:r>
            <a:r>
              <a:rPr altLang="en-US" dirty="0" sz="2000" lang="fr-FR" smtClean="0">
                <a:latin typeface="Georgia" pitchFamily="18" charset="0"/>
              </a:rPr>
              <a:t>és</a:t>
            </a:r>
            <a:r>
              <a:rPr altLang="fr-FR" dirty="0" sz="2000" lang="en-US" smtClean="0">
                <a:latin typeface="Georgia" pitchFamily="18" charset="0"/>
              </a:rPr>
              <a:t> sur l'acide urique  </a:t>
            </a:r>
            <a:endParaRPr dirty="0" sz="2000" lang="fr-FR">
              <a:latin typeface="Georgia" pitchFamily="18" charset="0"/>
            </a:endParaRP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47" presetSubtype="0">
                                  <p:stCondLst>
                                    <p:cond delay="0"/>
                                  </p:stCondLst>
                                  <p:childTnLst>
                                    <p:set>
                                      <p:cBhvr>
                                        <p:cTn dur="1" fill="hold" id="6">
                                          <p:stCondLst>
                                            <p:cond delay="0"/>
                                          </p:stCondLst>
                                        </p:cTn>
                                        <p:tgtEl>
                                          <p:spTgt spid="1048635"/>
                                        </p:tgtEl>
                                        <p:attrNameLst>
                                          <p:attrName>style.visibility</p:attrName>
                                        </p:attrNameLst>
                                      </p:cBhvr>
                                      <p:to>
                                        <p:strVal val="visible"/>
                                      </p:to>
                                    </p:set>
                                    <p:animEffect transition="in" filter="fade">
                                      <p:cBhvr>
                                        <p:cTn dur="1000" id="7"/>
                                        <p:tgtEl>
                                          <p:spTgt spid="1048635"/>
                                        </p:tgtEl>
                                      </p:cBhvr>
                                    </p:animEffect>
                                    <p:anim calcmode="lin" valueType="num">
                                      <p:cBhvr>
                                        <p:cTn dur="1000" fill="hold" id="8"/>
                                        <p:tgtEl>
                                          <p:spTgt spid="1048635"/>
                                        </p:tgtEl>
                                        <p:attrNameLst>
                                          <p:attrName>ppt_x</p:attrName>
                                        </p:attrNameLst>
                                      </p:cBhvr>
                                      <p:tavLst>
                                        <p:tav tm="0">
                                          <p:val>
                                            <p:strVal val="#ppt_x"/>
                                          </p:val>
                                        </p:tav>
                                        <p:tav tm="100000">
                                          <p:val>
                                            <p:strVal val="#ppt_x"/>
                                          </p:val>
                                        </p:tav>
                                      </p:tavLst>
                                    </p:anim>
                                    <p:anim calcmode="lin" valueType="num">
                                      <p:cBhvr>
                                        <p:cTn dur="1000" fill="hold" id="9"/>
                                        <p:tgtEl>
                                          <p:spTgt spid="1048635"/>
                                        </p:tgtEl>
                                        <p:attrNameLst>
                                          <p:attrName>ppt_y</p:attrName>
                                        </p:attrNameLst>
                                      </p:cBhvr>
                                      <p:tavLst>
                                        <p:tav tm="0">
                                          <p:val>
                                            <p:strVal val="#ppt_y-.1"/>
                                          </p:val>
                                        </p:tav>
                                        <p:tav tm="100000">
                                          <p:val>
                                            <p:strVal val="#ppt_y"/>
                                          </p:val>
                                        </p:tav>
                                      </p:tavLst>
                                    </p:anim>
                                  </p:childTnLst>
                                </p:cTn>
                              </p:par>
                            </p:childTnLst>
                          </p:cTn>
                        </p:par>
                      </p:childTnLst>
                    </p:cTn>
                  </p:par>
                  <p:par>
                    <p:cTn fill="hold" id="10">
                      <p:stCondLst>
                        <p:cond delay="indefinite"/>
                      </p:stCondLst>
                      <p:childTnLst>
                        <p:par>
                          <p:cTn fill="hold" id="11">
                            <p:stCondLst>
                              <p:cond delay="0"/>
                            </p:stCondLst>
                            <p:childTnLst>
                              <p:par>
                                <p:cTn fill="hold" grpId="0" id="12" nodeType="clickEffect" presetClass="entr" presetID="47" presetSubtype="0">
                                  <p:stCondLst>
                                    <p:cond delay="0"/>
                                  </p:stCondLst>
                                  <p:childTnLst>
                                    <p:set>
                                      <p:cBhvr>
                                        <p:cTn dur="1" fill="hold" id="13">
                                          <p:stCondLst>
                                            <p:cond delay="0"/>
                                          </p:stCondLst>
                                        </p:cTn>
                                        <p:tgtEl>
                                          <p:spTgt spid="1048637"/>
                                        </p:tgtEl>
                                        <p:attrNameLst>
                                          <p:attrName>style.visibility</p:attrName>
                                        </p:attrNameLst>
                                      </p:cBhvr>
                                      <p:to>
                                        <p:strVal val="visible"/>
                                      </p:to>
                                    </p:set>
                                    <p:animEffect transition="in" filter="fade">
                                      <p:cBhvr>
                                        <p:cTn dur="1000" id="14"/>
                                        <p:tgtEl>
                                          <p:spTgt spid="1048637"/>
                                        </p:tgtEl>
                                      </p:cBhvr>
                                    </p:animEffect>
                                    <p:anim calcmode="lin" valueType="num">
                                      <p:cBhvr>
                                        <p:cTn dur="1000" fill="hold" id="15"/>
                                        <p:tgtEl>
                                          <p:spTgt spid="1048637"/>
                                        </p:tgtEl>
                                        <p:attrNameLst>
                                          <p:attrName>ppt_x</p:attrName>
                                        </p:attrNameLst>
                                      </p:cBhvr>
                                      <p:tavLst>
                                        <p:tav tm="0">
                                          <p:val>
                                            <p:strVal val="#ppt_x"/>
                                          </p:val>
                                        </p:tav>
                                        <p:tav tm="100000">
                                          <p:val>
                                            <p:strVal val="#ppt_x"/>
                                          </p:val>
                                        </p:tav>
                                      </p:tavLst>
                                    </p:anim>
                                    <p:anim calcmode="lin" valueType="num">
                                      <p:cBhvr>
                                        <p:cTn dur="1000" fill="hold" id="16"/>
                                        <p:tgtEl>
                                          <p:spTgt spid="1048637"/>
                                        </p:tgtEl>
                                        <p:attrNameLst>
                                          <p:attrName>ppt_y</p:attrName>
                                        </p:attrNameLst>
                                      </p:cBhvr>
                                      <p:tavLst>
                                        <p:tav tm="0">
                                          <p:val>
                                            <p:strVal val="#ppt_y-.1"/>
                                          </p:val>
                                        </p:tav>
                                        <p:tav tm="100000">
                                          <p:val>
                                            <p:strVal val="#ppt_y"/>
                                          </p:val>
                                        </p:tav>
                                      </p:tavLst>
                                    </p:anim>
                                  </p:childTnLst>
                                </p:cTn>
                              </p:par>
                            </p:childTnLst>
                          </p:cTn>
                        </p:par>
                      </p:childTnLst>
                    </p:cTn>
                  </p:par>
                  <p:par>
                    <p:cTn fill="hold" id="17">
                      <p:stCondLst>
                        <p:cond delay="indefinite"/>
                      </p:stCondLst>
                      <p:childTnLst>
                        <p:par>
                          <p:cTn fill="hold" id="18">
                            <p:stCondLst>
                              <p:cond delay="0"/>
                            </p:stCondLst>
                            <p:childTnLst>
                              <p:par>
                                <p:cTn fill="hold" grpId="0" id="19" nodeType="clickEffect" presetClass="entr" presetID="47" presetSubtype="0">
                                  <p:stCondLst>
                                    <p:cond delay="0"/>
                                  </p:stCondLst>
                                  <p:childTnLst>
                                    <p:set>
                                      <p:cBhvr>
                                        <p:cTn dur="1" fill="hold" id="20">
                                          <p:stCondLst>
                                            <p:cond delay="0"/>
                                          </p:stCondLst>
                                        </p:cTn>
                                        <p:tgtEl>
                                          <p:spTgt spid="1048636"/>
                                        </p:tgtEl>
                                        <p:attrNameLst>
                                          <p:attrName>style.visibility</p:attrName>
                                        </p:attrNameLst>
                                      </p:cBhvr>
                                      <p:to>
                                        <p:strVal val="visible"/>
                                      </p:to>
                                    </p:set>
                                    <p:animEffect transition="in" filter="fade">
                                      <p:cBhvr>
                                        <p:cTn dur="1000" id="21"/>
                                        <p:tgtEl>
                                          <p:spTgt spid="1048636"/>
                                        </p:tgtEl>
                                      </p:cBhvr>
                                    </p:animEffect>
                                    <p:anim calcmode="lin" valueType="num">
                                      <p:cBhvr>
                                        <p:cTn dur="1000" fill="hold" id="22"/>
                                        <p:tgtEl>
                                          <p:spTgt spid="1048636"/>
                                        </p:tgtEl>
                                        <p:attrNameLst>
                                          <p:attrName>ppt_x</p:attrName>
                                        </p:attrNameLst>
                                      </p:cBhvr>
                                      <p:tavLst>
                                        <p:tav tm="0">
                                          <p:val>
                                            <p:strVal val="#ppt_x"/>
                                          </p:val>
                                        </p:tav>
                                        <p:tav tm="100000">
                                          <p:val>
                                            <p:strVal val="#ppt_x"/>
                                          </p:val>
                                        </p:tav>
                                      </p:tavLst>
                                    </p:anim>
                                    <p:anim calcmode="lin" valueType="num">
                                      <p:cBhvr>
                                        <p:cTn dur="1000" fill="hold" id="23"/>
                                        <p:tgtEl>
                                          <p:spTgt spid="1048636"/>
                                        </p:tgtEl>
                                        <p:attrNameLst>
                                          <p:attrName>ppt_y</p:attrName>
                                        </p:attrNameLst>
                                      </p:cBhvr>
                                      <p:tavLst>
                                        <p:tav tm="0">
                                          <p:val>
                                            <p:strVal val="#ppt_y-.1"/>
                                          </p:val>
                                        </p:tav>
                                        <p:tav tm="100000">
                                          <p:val>
                                            <p:strVal val="#ppt_y"/>
                                          </p:val>
                                        </p:tav>
                                      </p:tavLst>
                                    </p:anim>
                                  </p:childTnLst>
                                </p:cTn>
                              </p:par>
                              <p:par>
                                <p:cTn fill="hold" grpId="0" id="24" nodeType="withEffect" presetClass="entr" presetID="47" presetSubtype="0">
                                  <p:stCondLst>
                                    <p:cond delay="0"/>
                                  </p:stCondLst>
                                  <p:childTnLst>
                                    <p:set>
                                      <p:cBhvr>
                                        <p:cTn dur="1" fill="hold" id="25">
                                          <p:stCondLst>
                                            <p:cond delay="0"/>
                                          </p:stCondLst>
                                        </p:cTn>
                                        <p:tgtEl>
                                          <p:spTgt spid="1048638"/>
                                        </p:tgtEl>
                                        <p:attrNameLst>
                                          <p:attrName>style.visibility</p:attrName>
                                        </p:attrNameLst>
                                      </p:cBhvr>
                                      <p:to>
                                        <p:strVal val="visible"/>
                                      </p:to>
                                    </p:set>
                                    <p:animEffect transition="in" filter="fade">
                                      <p:cBhvr>
                                        <p:cTn dur="1000" id="26"/>
                                        <p:tgtEl>
                                          <p:spTgt spid="1048638"/>
                                        </p:tgtEl>
                                      </p:cBhvr>
                                    </p:animEffect>
                                    <p:anim calcmode="lin" valueType="num">
                                      <p:cBhvr>
                                        <p:cTn dur="1000" fill="hold" id="27"/>
                                        <p:tgtEl>
                                          <p:spTgt spid="1048638"/>
                                        </p:tgtEl>
                                        <p:attrNameLst>
                                          <p:attrName>ppt_x</p:attrName>
                                        </p:attrNameLst>
                                      </p:cBhvr>
                                      <p:tavLst>
                                        <p:tav tm="0">
                                          <p:val>
                                            <p:strVal val="#ppt_x"/>
                                          </p:val>
                                        </p:tav>
                                        <p:tav tm="100000">
                                          <p:val>
                                            <p:strVal val="#ppt_x"/>
                                          </p:val>
                                        </p:tav>
                                      </p:tavLst>
                                    </p:anim>
                                    <p:anim calcmode="lin" valueType="num">
                                      <p:cBhvr>
                                        <p:cTn dur="1000" fill="hold" id="28"/>
                                        <p:tgtEl>
                                          <p:spTgt spid="10486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35" grpId="0"/>
      <p:bldP spid="1048636" grpId="0" animBg="1"/>
      <p:bldP spid="1048637" grpId="0" animBg="1"/>
      <p:bldP spid="104863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46" name=""/>
        <p:cNvGrpSpPr/>
        <p:nvPr/>
      </p:nvGrpSpPr>
      <p:grpSpPr>
        <a:xfrm>
          <a:off x="0" y="0"/>
          <a:ext cx="0" cy="0"/>
          <a:chOff x="0" y="0"/>
          <a:chExt cx="0" cy="0"/>
        </a:xfrm>
      </p:grpSpPr>
      <p:pic>
        <p:nvPicPr>
          <p:cNvPr id="2097159" name="Image 2097160"/>
          <p:cNvPicPr>
            <a:picLocks/>
          </p:cNvPicPr>
          <p:nvPr/>
        </p:nvPicPr>
        <p:blipFill>
          <a:blip xmlns:r="http://schemas.openxmlformats.org/officeDocument/2006/relationships" r:embed="rId1" cstate="print"/>
          <a:stretch>
            <a:fillRect/>
          </a:stretch>
        </p:blipFill>
        <p:spPr>
          <a:xfrm>
            <a:off x="-84166" y="0"/>
            <a:ext cx="10969682" cy="6840538"/>
          </a:xfrm>
          <a:prstGeom prst="rect"/>
        </p:spPr>
      </p:pic>
      <p:sp>
        <p:nvSpPr>
          <p:cNvPr id="1048640" name="ZoneTexte 1048619"/>
          <p:cNvSpPr txBox="1"/>
          <p:nvPr/>
        </p:nvSpPr>
        <p:spPr>
          <a:xfrm>
            <a:off x="1132525" y="298555"/>
            <a:ext cx="9051563" cy="510539"/>
          </a:xfrm>
          <a:prstGeom prst="rect"/>
        </p:spPr>
        <p:txBody>
          <a:bodyPr rtlCol="0" wrap="square">
            <a:spAutoFit/>
          </a:bodyPr>
          <a:p>
            <a:r>
              <a:rPr altLang="fr-FR" sz="2800" lang="en-US">
                <a:solidFill>
                  <a:srgbClr val="000000"/>
                </a:solidFill>
              </a:rPr>
              <a:t>R</a:t>
            </a:r>
            <a:r>
              <a:rPr altLang="en-US" sz="2800" lang="fr-FR">
                <a:solidFill>
                  <a:srgbClr val="000000"/>
                </a:solidFill>
              </a:rPr>
              <a:t>é</a:t>
            </a:r>
            <a:r>
              <a:rPr altLang="fr-FR" sz="2800" lang="en-US">
                <a:solidFill>
                  <a:srgbClr val="000000"/>
                </a:solidFill>
              </a:rPr>
              <a:t>rentiel th</a:t>
            </a:r>
            <a:r>
              <a:rPr altLang="en-US" sz="2800" lang="fr-FR">
                <a:solidFill>
                  <a:srgbClr val="000000"/>
                </a:solidFill>
              </a:rPr>
              <a:t>é</a:t>
            </a:r>
            <a:r>
              <a:rPr altLang="fr-FR" sz="2800" lang="en-US">
                <a:solidFill>
                  <a:srgbClr val="000000"/>
                </a:solidFill>
              </a:rPr>
              <a:t>orique </a:t>
            </a:r>
            <a:endParaRPr sz="2800" lang="fr-FR">
              <a:solidFill>
                <a:srgbClr val="000000"/>
              </a:solidFill>
            </a:endParaRPr>
          </a:p>
        </p:txBody>
      </p:sp>
      <p:sp>
        <p:nvSpPr>
          <p:cNvPr id="1048641" name="ZoneTexte 1048620"/>
          <p:cNvSpPr txBox="1"/>
          <p:nvPr/>
        </p:nvSpPr>
        <p:spPr>
          <a:xfrm>
            <a:off x="3114674" y="1190452"/>
            <a:ext cx="4572000" cy="510539"/>
          </a:xfrm>
          <a:prstGeom prst="rect"/>
        </p:spPr>
        <p:txBody>
          <a:bodyPr rtlCol="0" wrap="square">
            <a:spAutoFit/>
          </a:bodyPr>
          <a:p>
            <a:r>
              <a:rPr altLang="fr-FR" sz="2800" lang="en-US">
                <a:solidFill>
                  <a:srgbClr val="000000"/>
                </a:solidFill>
              </a:rPr>
              <a:t>Acide urique </a:t>
            </a:r>
            <a:endParaRPr sz="2800" lang="fr-FR">
              <a:solidFill>
                <a:srgbClr val="000000"/>
              </a:solidFill>
            </a:endParaRPr>
          </a:p>
        </p:txBody>
      </p:sp>
      <p:sp>
        <p:nvSpPr>
          <p:cNvPr id="1048642" name="Rectangle à coins arrondis 1048621"/>
          <p:cNvSpPr/>
          <p:nvPr/>
        </p:nvSpPr>
        <p:spPr>
          <a:xfrm>
            <a:off x="3525960" y="3033763"/>
            <a:ext cx="3048000" cy="3048000"/>
          </a:xfrm>
          <a:prstGeom prst="roundRect"/>
          <a:solidFill>
            <a:srgbClr val="FFFFFF"/>
          </a:solidFill>
          <a:ln w="25400">
            <a:solidFill>
              <a:srgbClr val="666666"/>
            </a:solidFill>
          </a:ln>
        </p:spPr>
        <p:txBody>
          <a:bodyPr anchor="ctr"/>
          <a:p>
            <a:pPr algn="ctr"/>
            <a:r>
              <a:rPr b="1" dirty="0" sz="1800" lang="fr-FR"/>
              <a:t>a_ Exogène:</a:t>
            </a:r>
          </a:p>
          <a:p>
            <a:pPr algn="ctr"/>
            <a:r>
              <a:rPr b="1" dirty="0" sz="1800" lang="fr-FR"/>
              <a:t> Les acides nucléiques issus de </a:t>
            </a:r>
            <a:r>
              <a:rPr b="1" dirty="0" sz="1800" lang="fr-FR" smtClean="0"/>
              <a:t>l'alimentation.</a:t>
            </a:r>
          </a:p>
          <a:p>
            <a:pPr algn="ctr"/>
            <a:r>
              <a:rPr b="1" dirty="0" sz="1800" lang="fr-FR" smtClean="0"/>
              <a:t> </a:t>
            </a:r>
            <a:r>
              <a:rPr altLang="fr-FR" b="1" dirty="0" sz="1800" lang="en-US"/>
              <a:t>b </a:t>
            </a:r>
            <a:r>
              <a:rPr altLang="en-US" b="1" dirty="0" sz="1800" lang="fr-FR"/>
              <a:t>–</a:t>
            </a:r>
            <a:r>
              <a:rPr b="1" dirty="0" sz="1800" lang="fr-FR"/>
              <a:t>Endogènes </a:t>
            </a:r>
            <a:r>
              <a:rPr b="1" dirty="0" sz="1800" lang="fr-FR" smtClean="0"/>
              <a:t>:</a:t>
            </a:r>
            <a:endParaRPr b="1" dirty="0" sz="1800" lang="fr-FR"/>
          </a:p>
          <a:p>
            <a:pPr algn="ctr"/>
            <a:r>
              <a:rPr b="1" dirty="0" sz="1800" lang="fr-FR"/>
              <a:t>- Dégradation des acides nucléiques endogènes lors du renouvellement cellulaire ou de lyse cellulaire</a:t>
            </a:r>
            <a:r>
              <a:rPr dirty="0" lang="fr-FR"/>
              <a:t>  </a:t>
            </a:r>
          </a:p>
        </p:txBody>
      </p:sp>
      <p:sp>
        <p:nvSpPr>
          <p:cNvPr id="1048643" name="Rectangle à coins arrondis 1048622"/>
          <p:cNvSpPr/>
          <p:nvPr/>
        </p:nvSpPr>
        <p:spPr>
          <a:xfrm>
            <a:off x="66674" y="3033763"/>
            <a:ext cx="3048000" cy="3048000"/>
          </a:xfrm>
          <a:prstGeom prst="roundRect"/>
          <a:solidFill>
            <a:srgbClr val="FFFFFF"/>
          </a:solidFill>
          <a:ln w="25400">
            <a:solidFill>
              <a:srgbClr val="666666"/>
            </a:solidFill>
          </a:ln>
        </p:spPr>
        <p:txBody>
          <a:bodyPr anchor="ctr"/>
          <a:p>
            <a:pPr algn="ctr"/>
            <a:r>
              <a:rPr b="1" lang="fr-FR"/>
              <a:t>L'acide urique est un molécule quasiment insoluble dans l'eau résultant de la dégradation et de l'excrétion des purines et des acides  nucléiques</a:t>
            </a:r>
          </a:p>
        </p:txBody>
      </p:sp>
      <p:sp>
        <p:nvSpPr>
          <p:cNvPr id="1048644" name="Rectangle à coins arrondis 1048623"/>
          <p:cNvSpPr/>
          <p:nvPr/>
        </p:nvSpPr>
        <p:spPr>
          <a:xfrm>
            <a:off x="6985246" y="3033762"/>
            <a:ext cx="2808317" cy="3106446"/>
          </a:xfrm>
          <a:prstGeom prst="roundRect"/>
          <a:solidFill>
            <a:srgbClr val="FFFFFF"/>
          </a:solidFill>
          <a:ln w="25400">
            <a:solidFill>
              <a:srgbClr val="666666"/>
            </a:solidFill>
          </a:ln>
        </p:spPr>
        <p:txBody>
          <a:bodyPr anchor="ctr"/>
          <a:p>
            <a:pPr algn="ctr"/>
            <a:r>
              <a:rPr altLang="fr-FR" b="1" sz="2000" lang="en-US"/>
              <a:t>Environ 70% de l'acide urique est éliminé par voie rénale et</a:t>
            </a:r>
            <a:endParaRPr b="1" sz="2000" lang="fr-FR"/>
          </a:p>
          <a:p>
            <a:pPr algn="ctr"/>
            <a:r>
              <a:rPr altLang="fr-FR" b="1" sz="2000" lang="en-US"/>
              <a:t> 30% par voie digestive via l'uricolyse intestinale .</a:t>
            </a:r>
            <a:endParaRPr b="1" sz="2000" lang="fr-FR"/>
          </a:p>
          <a:p>
            <a:pPr algn="ctr"/>
            <a:endParaRPr lang="fr-FR"/>
          </a:p>
        </p:txBody>
      </p:sp>
      <p:sp>
        <p:nvSpPr>
          <p:cNvPr id="1048645" name="ZoneTexte 1048624"/>
          <p:cNvSpPr txBox="1"/>
          <p:nvPr/>
        </p:nvSpPr>
        <p:spPr>
          <a:xfrm>
            <a:off x="66674" y="2112106"/>
            <a:ext cx="3055267" cy="510539"/>
          </a:xfrm>
          <a:prstGeom prst="rect"/>
        </p:spPr>
        <p:txBody>
          <a:bodyPr rtlCol="0" wrap="square">
            <a:spAutoFit/>
          </a:bodyPr>
          <a:p>
            <a:r>
              <a:rPr altLang="fr-FR" sz="2800" lang="en-US">
                <a:solidFill>
                  <a:srgbClr val="000000"/>
                </a:solidFill>
              </a:rPr>
              <a:t>D</a:t>
            </a:r>
            <a:r>
              <a:rPr altLang="en-US" sz="2800" lang="fr-FR">
                <a:solidFill>
                  <a:srgbClr val="000000"/>
                </a:solidFill>
              </a:rPr>
              <a:t>é</a:t>
            </a:r>
            <a:r>
              <a:rPr altLang="fr-FR" sz="2800" lang="en-US">
                <a:solidFill>
                  <a:srgbClr val="000000"/>
                </a:solidFill>
              </a:rPr>
              <a:t>finition : </a:t>
            </a:r>
            <a:endParaRPr sz="2800" lang="fr-FR">
              <a:solidFill>
                <a:srgbClr val="000000"/>
              </a:solidFill>
            </a:endParaRPr>
          </a:p>
        </p:txBody>
      </p:sp>
      <p:sp>
        <p:nvSpPr>
          <p:cNvPr id="1048646" name="ZoneTexte 1048625"/>
          <p:cNvSpPr txBox="1"/>
          <p:nvPr/>
        </p:nvSpPr>
        <p:spPr>
          <a:xfrm>
            <a:off x="3372306" y="2112106"/>
            <a:ext cx="3036849" cy="929640"/>
          </a:xfrm>
          <a:prstGeom prst="rect"/>
        </p:spPr>
        <p:txBody>
          <a:bodyPr rtlCol="0" wrap="square">
            <a:spAutoFit/>
          </a:bodyPr>
          <a:p>
            <a:r>
              <a:rPr altLang="fr-FR" sz="2800" lang="en-US">
                <a:solidFill>
                  <a:srgbClr val="000000"/>
                </a:solidFill>
              </a:rPr>
              <a:t>Origine  et métabolisme : </a:t>
            </a:r>
            <a:endParaRPr sz="2800" lang="fr-FR">
              <a:solidFill>
                <a:srgbClr val="000000"/>
              </a:solidFill>
            </a:endParaRPr>
          </a:p>
        </p:txBody>
      </p:sp>
      <p:sp>
        <p:nvSpPr>
          <p:cNvPr id="1048647" name="ZoneTexte 1048626"/>
          <p:cNvSpPr txBox="1"/>
          <p:nvPr/>
        </p:nvSpPr>
        <p:spPr>
          <a:xfrm>
            <a:off x="7131242" y="2321657"/>
            <a:ext cx="3032184" cy="510539"/>
          </a:xfrm>
          <a:prstGeom prst="rect"/>
        </p:spPr>
        <p:txBody>
          <a:bodyPr rtlCol="0" wrap="square">
            <a:spAutoFit/>
          </a:bodyPr>
          <a:p>
            <a:r>
              <a:rPr altLang="en-US" sz="2800" lang="fr-FR">
                <a:solidFill>
                  <a:srgbClr val="000000"/>
                </a:solidFill>
              </a:rPr>
              <a:t>Élimination</a:t>
            </a:r>
            <a:r>
              <a:rPr altLang="fr-FR" sz="2800" lang="en-US">
                <a:solidFill>
                  <a:srgbClr val="000000"/>
                </a:solidFill>
              </a:rPr>
              <a:t> : </a:t>
            </a:r>
            <a:endParaRPr sz="2800" lang="fr-FR">
              <a:solidFill>
                <a:srgbClr val="000000"/>
              </a:solidFill>
            </a:endParaRPr>
          </a:p>
        </p:txBody>
      </p:sp>
      <p:cxnSp>
        <p:nvCxnSpPr>
          <p:cNvPr id="3145729" name="Connecteur droit avec flèche 11"/>
          <p:cNvCxnSpPr>
            <a:cxnSpLocks/>
          </p:cNvCxnSpPr>
          <p:nvPr/>
        </p:nvCxnSpPr>
        <p:spPr>
          <a:xfrm flipH="1">
            <a:off x="1512243" y="1548061"/>
            <a:ext cx="1872208" cy="720080"/>
          </a:xfrm>
          <a:prstGeom prst="straightConnector1"/>
          <a:ln>
            <a:tailEnd type="arrow"/>
          </a:ln>
        </p:spPr>
        <p:style>
          <a:lnRef idx="1">
            <a:schemeClr val="accent1"/>
          </a:lnRef>
          <a:fillRef idx="0">
            <a:schemeClr val="accent1"/>
          </a:fillRef>
          <a:effectRef idx="0">
            <a:schemeClr val="accent1"/>
          </a:effectRef>
          <a:fontRef idx="minor">
            <a:schemeClr val="tx1"/>
          </a:fontRef>
        </p:style>
      </p:cxnSp>
      <p:cxnSp>
        <p:nvCxnSpPr>
          <p:cNvPr id="3145730" name="Connecteur droit avec flèche 13"/>
          <p:cNvCxnSpPr>
            <a:cxnSpLocks/>
          </p:cNvCxnSpPr>
          <p:nvPr/>
        </p:nvCxnSpPr>
        <p:spPr>
          <a:xfrm>
            <a:off x="4104531" y="1620069"/>
            <a:ext cx="0" cy="504056"/>
          </a:xfrm>
          <a:prstGeom prst="straightConnector1"/>
          <a:ln>
            <a:tailEnd type="arrow"/>
          </a:ln>
        </p:spPr>
        <p:style>
          <a:lnRef idx="1">
            <a:schemeClr val="accent1"/>
          </a:lnRef>
          <a:fillRef idx="0">
            <a:schemeClr val="accent1"/>
          </a:fillRef>
          <a:effectRef idx="0">
            <a:schemeClr val="accent1"/>
          </a:effectRef>
          <a:fontRef idx="minor">
            <a:schemeClr val="tx1"/>
          </a:fontRef>
        </p:style>
      </p:cxnSp>
      <p:cxnSp>
        <p:nvCxnSpPr>
          <p:cNvPr id="3145731" name="Connecteur droit avec flèche 15"/>
          <p:cNvCxnSpPr>
            <a:cxnSpLocks/>
          </p:cNvCxnSpPr>
          <p:nvPr/>
        </p:nvCxnSpPr>
        <p:spPr>
          <a:xfrm>
            <a:off x="4824611" y="1620069"/>
            <a:ext cx="2592288" cy="720080"/>
          </a:xfrm>
          <a:prstGeom prst="straightConnector1"/>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sld>
</file>

<file path=ppt/theme/theme1.xml><?xml version="1.0" encoding="utf-8"?>
<a:theme xmlns:a="http://schemas.openxmlformats.org/drawingml/2006/main" name="Thème Office">
  <a:themeElements>
    <a:clrScheme name="Office">
      <a:dk1>
        <a:sysClr lastClr="000000" val="windowText"/>
      </a:dk1>
      <a:lt1>
        <a:sysClr lastClr="FFFFFF" val="window"/>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Thème Office">
  <a:themeElements>
    <a:clrScheme name="Office">
      <a:dk1>
        <a:sysClr lastClr="000000" val="windowText"/>
      </a:dk1>
      <a:lt1>
        <a:sysClr lastClr="FFFFFF" val="window"/>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Application>Microsoft Office PowerPoint</Application>
  <ScaleCrop>0</ScaleCrop>
  <LinksUpToDate>0</LinksUpToDate>
  <AppVersion>12.0000</AppVersion>
</Properties>
</file>

<file path=docProps/core.xml><?xml version="1.0" encoding="utf-8"?>
<cp:coreProperties xmlns:cp="http://schemas.openxmlformats.org/package/2006/metadata/core-properties" xmlns:dc="http://purl.org/dc/elements/1.1/" xmlns:dcterms="http://purl.org/dc/terms/" xmlns:xsi="http://www.w3.org/2001/XMLSchema-instance">
  <dc:title>Diapositive 1</dc:title>
  <dc:creator>amina bekaddour</dc:creator>
  <cp:lastModifiedBy>ikram</cp:lastModifiedBy>
  <dcterms:created xsi:type="dcterms:W3CDTF">2017-04-27T04:24:40Z</dcterms:created>
  <dcterms:modified xsi:type="dcterms:W3CDTF">2020-05-19T11:15:25Z</dcterms:modified>
</cp:coreProperties>
</file>